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xlsx" ContentType="application/vnd.openxmlformats-officedocument.spreadsheetml.sheet"/>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charts/chart6.xml" ContentType="application/vnd.openxmlformats-officedocument.drawingml.chart+xml"/>
  <Override PartName="/ppt/drawings/drawing2.xml" ContentType="application/vnd.openxmlformats-officedocument.drawingml.chartshapes+xml"/>
  <Override PartName="/ppt/charts/chart7.xml" ContentType="application/vnd.openxmlformats-officedocument.drawingml.chart+xml"/>
  <Override PartName="/ppt/charts/chart8.xml" ContentType="application/vnd.openxmlformats-officedocument.drawingml.chart+xml"/>
  <Override PartName="/ppt/drawings/drawing3.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70" r:id="rId1"/>
    <p:sldMasterId id="2147483987" r:id="rId2"/>
    <p:sldMasterId id="2147484006" r:id="rId3"/>
  </p:sldMasterIdLst>
  <p:notesMasterIdLst>
    <p:notesMasterId r:id="rId24"/>
  </p:notesMasterIdLst>
  <p:sldIdLst>
    <p:sldId id="795" r:id="rId4"/>
    <p:sldId id="803" r:id="rId5"/>
    <p:sldId id="804" r:id="rId6"/>
    <p:sldId id="720" r:id="rId7"/>
    <p:sldId id="798" r:id="rId8"/>
    <p:sldId id="799" r:id="rId9"/>
    <p:sldId id="800" r:id="rId10"/>
    <p:sldId id="801" r:id="rId11"/>
    <p:sldId id="802" r:id="rId12"/>
    <p:sldId id="772" r:id="rId13"/>
    <p:sldId id="805" r:id="rId14"/>
    <p:sldId id="806" r:id="rId15"/>
    <p:sldId id="807" r:id="rId16"/>
    <p:sldId id="808" r:id="rId17"/>
    <p:sldId id="796" r:id="rId18"/>
    <p:sldId id="762" r:id="rId19"/>
    <p:sldId id="812" r:id="rId20"/>
    <p:sldId id="810" r:id="rId21"/>
    <p:sldId id="813" r:id="rId22"/>
    <p:sldId id="811"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0303"/>
    <a:srgbClr val="99FF99"/>
    <a:srgbClr val="CCFFFF"/>
    <a:srgbClr val="FFCCFF"/>
    <a:srgbClr val="FF3399"/>
    <a:srgbClr val="FF5BBD"/>
    <a:srgbClr val="FF66FF"/>
    <a:srgbClr val="FF00FF"/>
    <a:srgbClr val="00FF9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snapToGrid="0" snapToObjects="1">
      <p:cViewPr varScale="1">
        <p:scale>
          <a:sx n="111" d="100"/>
          <a:sy n="111" d="100"/>
        </p:scale>
        <p:origin x="-2464" y="-120"/>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12376"/>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 Id="rId2"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6.xlsx"/><Relationship Id="rId2"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Sheet8.xlsx"/><Relationship Id="rId2"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hPercent val="162"/>
      <c:rotY val="10"/>
      <c:depthPercent val="100"/>
      <c:rAngAx val="1"/>
    </c:view3D>
    <c:floor>
      <c:thickness val="0"/>
      <c:spPr>
        <a:noFill/>
        <a:ln w="12700">
          <a:solidFill>
            <a:srgbClr val="FFFFFF"/>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0.205128205128205"/>
          <c:y val="0.00530035335689046"/>
          <c:w val="0.734671125975475"/>
          <c:h val="0.860424028268552"/>
        </c:manualLayout>
      </c:layout>
      <c:bar3DChart>
        <c:barDir val="bar"/>
        <c:grouping val="clustered"/>
        <c:varyColors val="0"/>
        <c:ser>
          <c:idx val="0"/>
          <c:order val="0"/>
          <c:tx>
            <c:strRef>
              <c:f>Sheet1!$A$2</c:f>
              <c:strCache>
                <c:ptCount val="1"/>
              </c:strCache>
            </c:strRef>
          </c:tx>
          <c:spPr>
            <a:solidFill>
              <a:srgbClr val="FF0000"/>
            </a:solidFill>
            <a:ln w="13176">
              <a:solidFill>
                <a:schemeClr val="tx1"/>
              </a:solidFill>
              <a:prstDash val="solid"/>
            </a:ln>
          </c:spPr>
          <c:invertIfNegative val="0"/>
          <c:dLbls>
            <c:dLbl>
              <c:idx val="0"/>
              <c:layout>
                <c:manualLayout>
                  <c:x val="0.00592201727098927"/>
                  <c:y val="-0.00452209098862642"/>
                </c:manualLayout>
              </c:layout>
              <c:showLegendKey val="0"/>
              <c:showVal val="1"/>
              <c:showCatName val="0"/>
              <c:showSerName val="0"/>
              <c:showPercent val="0"/>
              <c:showBubbleSize val="0"/>
            </c:dLbl>
            <c:dLbl>
              <c:idx val="1"/>
              <c:layout>
                <c:manualLayout>
                  <c:x val="0.00328083989501312"/>
                  <c:y val="-0.00184914385701787"/>
                </c:manualLayout>
              </c:layout>
              <c:showLegendKey val="0"/>
              <c:showVal val="1"/>
              <c:showCatName val="0"/>
              <c:showSerName val="0"/>
              <c:showPercent val="0"/>
              <c:showBubbleSize val="0"/>
            </c:dLbl>
            <c:dLbl>
              <c:idx val="2"/>
              <c:layout>
                <c:manualLayout>
                  <c:x val="0.00501016655325492"/>
                  <c:y val="-0.0053458942632171"/>
                </c:manualLayout>
              </c:layout>
              <c:showLegendKey val="0"/>
              <c:showVal val="1"/>
              <c:showCatName val="0"/>
              <c:showSerName val="0"/>
              <c:showPercent val="0"/>
              <c:showBubbleSize val="0"/>
            </c:dLbl>
            <c:dLbl>
              <c:idx val="3"/>
              <c:layout>
                <c:manualLayout>
                  <c:x val="0.00185468714558828"/>
                  <c:y val="-0.00204599425071866"/>
                </c:manualLayout>
              </c:layout>
              <c:showLegendKey val="0"/>
              <c:showVal val="1"/>
              <c:showCatName val="0"/>
              <c:showSerName val="0"/>
              <c:showPercent val="0"/>
              <c:showBubbleSize val="0"/>
            </c:dLbl>
            <c:dLbl>
              <c:idx val="4"/>
              <c:layout>
                <c:manualLayout>
                  <c:x val="0.0037137284922718"/>
                  <c:y val="-0.00256124234470691"/>
                </c:manualLayout>
              </c:layout>
              <c:showLegendKey val="0"/>
              <c:showVal val="1"/>
              <c:showCatName val="0"/>
              <c:showSerName val="0"/>
              <c:showPercent val="0"/>
              <c:showBubbleSize val="0"/>
            </c:dLbl>
            <c:dLbl>
              <c:idx val="5"/>
              <c:layout>
                <c:manualLayout>
                  <c:x val="-0.00223147743106186"/>
                  <c:y val="-0.00366469816272966"/>
                </c:manualLayout>
              </c:layout>
              <c:showLegendKey val="0"/>
              <c:showVal val="1"/>
              <c:showCatName val="0"/>
              <c:showSerName val="0"/>
              <c:showPercent val="0"/>
              <c:showBubbleSize val="0"/>
            </c:dLbl>
            <c:dLbl>
              <c:idx val="6"/>
              <c:layout>
                <c:manualLayout>
                  <c:x val="0.00446568889536956"/>
                  <c:y val="-0.000492594675665542"/>
                </c:manualLayout>
              </c:layout>
              <c:showLegendKey val="0"/>
              <c:showVal val="1"/>
              <c:showCatName val="0"/>
              <c:showSerName val="0"/>
              <c:showPercent val="0"/>
              <c:showBubbleSize val="0"/>
            </c:dLbl>
            <c:dLbl>
              <c:idx val="7"/>
              <c:layout>
                <c:manualLayout>
                  <c:x val="-0.054881464469719"/>
                  <c:y val="-0.0492997750281215"/>
                </c:manualLayout>
              </c:layout>
              <c:tx>
                <c:rich>
                  <a:bodyPr/>
                  <a:lstStyle/>
                  <a:p>
                    <a:pPr algn="r">
                      <a:defRPr sz="1841" b="1" i="0" u="none" strike="noStrike" baseline="0">
                        <a:solidFill>
                          <a:srgbClr val="3526FA"/>
                        </a:solidFill>
                        <a:latin typeface="Verdana"/>
                        <a:ea typeface="Verdana"/>
                        <a:cs typeface="Verdana"/>
                      </a:defRPr>
                    </a:pPr>
                    <a:r>
                      <a:rPr lang="en-US" dirty="0" smtClean="0">
                        <a:solidFill>
                          <a:srgbClr val="3526FA"/>
                        </a:solidFill>
                      </a:rPr>
                      <a:t>450</a:t>
                    </a:r>
                    <a:endParaRPr lang="en-US" dirty="0">
                      <a:solidFill>
                        <a:srgbClr val="FFFF00"/>
                      </a:solidFill>
                    </a:endParaRPr>
                  </a:p>
                </c:rich>
              </c:tx>
              <c:spPr>
                <a:noFill/>
                <a:ln w="26353">
                  <a:noFill/>
                </a:ln>
              </c:spPr>
              <c:showLegendKey val="0"/>
              <c:showVal val="0"/>
              <c:showCatName val="0"/>
              <c:showSerName val="0"/>
              <c:showPercent val="0"/>
              <c:showBubbleSize val="0"/>
            </c:dLbl>
            <c:dLbl>
              <c:idx val="8"/>
              <c:spPr>
                <a:noFill/>
                <a:ln w="26353">
                  <a:noFill/>
                </a:ln>
              </c:spPr>
              <c:txPr>
                <a:bodyPr/>
                <a:lstStyle/>
                <a:p>
                  <a:pPr algn="r">
                    <a:defRPr sz="1635" b="1" i="0" u="none" strike="noStrike" baseline="0">
                      <a:solidFill>
                        <a:srgbClr val="3526FA"/>
                      </a:solidFill>
                      <a:latin typeface="Verdana"/>
                      <a:ea typeface="Verdana"/>
                      <a:cs typeface="Verdana"/>
                    </a:defRPr>
                  </a:pPr>
                  <a:endParaRPr lang="en-US"/>
                </a:p>
              </c:txPr>
              <c:showLegendKey val="0"/>
              <c:showVal val="1"/>
              <c:showCatName val="0"/>
              <c:showSerName val="0"/>
              <c:showPercent val="0"/>
              <c:showBubbleSize val="0"/>
            </c:dLbl>
            <c:spPr>
              <a:noFill/>
              <a:ln w="26353">
                <a:noFill/>
              </a:ln>
            </c:spPr>
            <c:txPr>
              <a:bodyPr/>
              <a:lstStyle/>
              <a:p>
                <a:pPr algn="r">
                  <a:defRPr sz="1840" b="1" i="0" u="none" strike="noStrike" baseline="0">
                    <a:solidFill>
                      <a:srgbClr val="3526FA"/>
                    </a:solidFill>
                    <a:latin typeface="Verdana"/>
                    <a:ea typeface="Verdana"/>
                    <a:cs typeface="Verdana"/>
                  </a:defRPr>
                </a:pPr>
                <a:endParaRPr lang="en-US"/>
              </a:p>
            </c:txPr>
            <c:showLegendKey val="0"/>
            <c:showVal val="1"/>
            <c:showCatName val="0"/>
            <c:showSerName val="0"/>
            <c:showPercent val="0"/>
            <c:showBubbleSize val="0"/>
            <c:showLeaderLines val="0"/>
          </c:dLbls>
          <c:cat>
            <c:strRef>
              <c:f>Sheet1!$B$1:$I$1</c:f>
              <c:strCache>
                <c:ptCount val="8"/>
                <c:pt idx="0">
                  <c:v>Korea and Vietnam 1951-54, 1965-74</c:v>
                </c:pt>
                <c:pt idx="1">
                  <c:v>Congo Free State   1886-1908</c:v>
                </c:pt>
                <c:pt idx="2">
                  <c:v>Russian Civil War   1917-22</c:v>
                </c:pt>
                <c:pt idx="3">
                  <c:v>World War One      1914-18</c:v>
                </c:pt>
                <c:pt idx="4">
                  <c:v>Stalin's Repression 1924-53</c:v>
                </c:pt>
                <c:pt idx="5">
                  <c:v>Mao's Great Leap Forward 1959-62</c:v>
                </c:pt>
                <c:pt idx="6">
                  <c:v>World War Two      1939-45</c:v>
                </c:pt>
                <c:pt idx="7">
                  <c:v>Worldwide Poverty Deaths 1990-2015</c:v>
                </c:pt>
              </c:strCache>
            </c:strRef>
          </c:cat>
          <c:val>
            <c:numRef>
              <c:f>Sheet1!$B$2:$I$2</c:f>
              <c:numCache>
                <c:formatCode>General</c:formatCode>
                <c:ptCount val="8"/>
                <c:pt idx="0">
                  <c:v>5.5</c:v>
                </c:pt>
                <c:pt idx="1">
                  <c:v>7.5</c:v>
                </c:pt>
                <c:pt idx="2">
                  <c:v>9.0</c:v>
                </c:pt>
                <c:pt idx="3">
                  <c:v>17.0</c:v>
                </c:pt>
                <c:pt idx="4">
                  <c:v>20.0</c:v>
                </c:pt>
                <c:pt idx="5">
                  <c:v>30.0</c:v>
                </c:pt>
                <c:pt idx="6">
                  <c:v>60.0</c:v>
                </c:pt>
                <c:pt idx="7">
                  <c:v>432.0</c:v>
                </c:pt>
              </c:numCache>
            </c:numRef>
          </c:val>
        </c:ser>
        <c:ser>
          <c:idx val="1"/>
          <c:order val="1"/>
          <c:tx>
            <c:strRef>
              <c:f>Sheet1!$A$3</c:f>
              <c:strCache>
                <c:ptCount val="1"/>
              </c:strCache>
            </c:strRef>
          </c:tx>
          <c:spPr>
            <a:solidFill>
              <a:schemeClr val="accent2"/>
            </a:solidFill>
            <a:ln w="13176">
              <a:solidFill>
                <a:schemeClr val="tx1"/>
              </a:solidFill>
              <a:prstDash val="solid"/>
            </a:ln>
          </c:spPr>
          <c:invertIfNegative val="0"/>
          <c:dLbls>
            <c:spPr>
              <a:noFill/>
              <a:ln w="26353">
                <a:noFill/>
              </a:ln>
            </c:spPr>
            <c:txPr>
              <a:bodyPr/>
              <a:lstStyle/>
              <a:p>
                <a:pPr>
                  <a:defRPr sz="1841" b="1" i="0" u="none" strike="noStrike" baseline="0">
                    <a:solidFill>
                      <a:schemeClr val="tx1"/>
                    </a:solidFill>
                    <a:latin typeface="Verdana"/>
                    <a:ea typeface="Verdana"/>
                    <a:cs typeface="Verdana"/>
                  </a:defRPr>
                </a:pPr>
                <a:endParaRPr lang="en-US"/>
              </a:p>
            </c:txPr>
            <c:showLegendKey val="0"/>
            <c:showVal val="1"/>
            <c:showCatName val="0"/>
            <c:showSerName val="0"/>
            <c:showPercent val="0"/>
            <c:showBubbleSize val="0"/>
            <c:showLeaderLines val="0"/>
          </c:dLbls>
          <c:cat>
            <c:strRef>
              <c:f>Sheet1!$B$1:$I$1</c:f>
              <c:strCache>
                <c:ptCount val="8"/>
                <c:pt idx="0">
                  <c:v>Korea and Vietnam 1951-54, 1965-74</c:v>
                </c:pt>
                <c:pt idx="1">
                  <c:v>Congo Free State   1886-1908</c:v>
                </c:pt>
                <c:pt idx="2">
                  <c:v>Russian Civil War   1917-22</c:v>
                </c:pt>
                <c:pt idx="3">
                  <c:v>World War One      1914-18</c:v>
                </c:pt>
                <c:pt idx="4">
                  <c:v>Stalin's Repression 1924-53</c:v>
                </c:pt>
                <c:pt idx="5">
                  <c:v>Mao's Great Leap Forward 1959-62</c:v>
                </c:pt>
                <c:pt idx="6">
                  <c:v>World War Two      1939-45</c:v>
                </c:pt>
                <c:pt idx="7">
                  <c:v>Worldwide Poverty Deaths 1990-2015</c:v>
                </c:pt>
              </c:strCache>
            </c:strRef>
          </c:cat>
          <c:val>
            <c:numRef>
              <c:f>Sheet1!$B$3:$I$3</c:f>
              <c:numCache>
                <c:formatCode>General</c:formatCode>
                <c:ptCount val="8"/>
              </c:numCache>
            </c:numRef>
          </c:val>
        </c:ser>
        <c:dLbls>
          <c:showLegendKey val="0"/>
          <c:showVal val="1"/>
          <c:showCatName val="0"/>
          <c:showSerName val="0"/>
          <c:showPercent val="0"/>
          <c:showBubbleSize val="0"/>
        </c:dLbls>
        <c:gapWidth val="40"/>
        <c:gapDepth val="0"/>
        <c:shape val="box"/>
        <c:axId val="-2020365848"/>
        <c:axId val="-2020362392"/>
        <c:axId val="0"/>
      </c:bar3DChart>
      <c:catAx>
        <c:axId val="-2020365848"/>
        <c:scaling>
          <c:orientation val="minMax"/>
        </c:scaling>
        <c:delete val="0"/>
        <c:axPos val="l"/>
        <c:numFmt formatCode="General" sourceLinked="1"/>
        <c:majorTickMark val="out"/>
        <c:minorTickMark val="none"/>
        <c:tickLblPos val="low"/>
        <c:spPr>
          <a:ln w="13176">
            <a:solidFill>
              <a:srgbClr val="FFFFFF"/>
            </a:solidFill>
            <a:prstDash val="solid"/>
          </a:ln>
        </c:spPr>
        <c:txPr>
          <a:bodyPr rot="0" vert="horz"/>
          <a:lstStyle/>
          <a:p>
            <a:pPr>
              <a:defRPr sz="1245" b="1" i="0" u="none" strike="noStrike" baseline="0">
                <a:solidFill>
                  <a:schemeClr val="tx1"/>
                </a:solidFill>
                <a:latin typeface="Verdana"/>
                <a:ea typeface="Verdana"/>
                <a:cs typeface="Verdana"/>
              </a:defRPr>
            </a:pPr>
            <a:endParaRPr lang="en-US"/>
          </a:p>
        </c:txPr>
        <c:crossAx val="-2020362392"/>
        <c:crosses val="autoZero"/>
        <c:auto val="1"/>
        <c:lblAlgn val="ctr"/>
        <c:lblOffset val="160"/>
        <c:tickLblSkip val="1"/>
        <c:tickMarkSkip val="1"/>
        <c:noMultiLvlLbl val="0"/>
      </c:catAx>
      <c:valAx>
        <c:axId val="-2020362392"/>
        <c:scaling>
          <c:orientation val="minMax"/>
          <c:max val="420.0"/>
          <c:min val="0.0"/>
        </c:scaling>
        <c:delete val="0"/>
        <c:axPos val="b"/>
        <c:majorGridlines>
          <c:spPr>
            <a:ln w="3293">
              <a:solidFill>
                <a:schemeClr val="tx1"/>
              </a:solidFill>
              <a:prstDash val="solid"/>
            </a:ln>
          </c:spPr>
        </c:majorGridlines>
        <c:numFmt formatCode="General" sourceLinked="1"/>
        <c:majorTickMark val="out"/>
        <c:minorTickMark val="none"/>
        <c:tickLblPos val="nextTo"/>
        <c:spPr>
          <a:ln w="13176">
            <a:solidFill>
              <a:srgbClr val="FFFFFF"/>
            </a:solidFill>
            <a:prstDash val="solid"/>
          </a:ln>
        </c:spPr>
        <c:txPr>
          <a:bodyPr rot="0" vert="horz"/>
          <a:lstStyle/>
          <a:p>
            <a:pPr>
              <a:defRPr sz="2545" b="1" i="0" u="none" strike="noStrike" baseline="0">
                <a:solidFill>
                  <a:schemeClr val="tx1"/>
                </a:solidFill>
                <a:latin typeface="Verdana"/>
                <a:ea typeface="Verdana"/>
                <a:cs typeface="Verdana"/>
              </a:defRPr>
            </a:pPr>
            <a:endParaRPr lang="en-US"/>
          </a:p>
        </c:txPr>
        <c:crossAx val="-2020365848"/>
        <c:crosses val="autoZero"/>
        <c:crossBetween val="between"/>
        <c:majorUnit val="50.0"/>
        <c:minorUnit val="50.0"/>
      </c:valAx>
      <c:spPr>
        <a:noFill/>
        <a:ln w="25402">
          <a:noFill/>
        </a:ln>
      </c:spPr>
    </c:plotArea>
    <c:plotVisOnly val="1"/>
    <c:dispBlanksAs val="gap"/>
    <c:showDLblsOverMax val="0"/>
  </c:chart>
  <c:spPr>
    <a:noFill/>
    <a:ln>
      <a:noFill/>
    </a:ln>
  </c:spPr>
  <c:txPr>
    <a:bodyPr/>
    <a:lstStyle/>
    <a:p>
      <a:pPr>
        <a:defRPr sz="1841" b="1" i="0" u="none" strike="noStrike" baseline="0">
          <a:solidFill>
            <a:schemeClr val="tx1"/>
          </a:solidFill>
          <a:latin typeface="Verdana"/>
          <a:ea typeface="Verdana"/>
          <a:cs typeface="Verdana"/>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0396568622021403"/>
          <c:y val="0.00163040415347317"/>
          <c:w val="0.597278651002105"/>
          <c:h val="0.828823264685578"/>
        </c:manualLayout>
      </c:layout>
      <c:pieChart>
        <c:varyColors val="1"/>
        <c:ser>
          <c:idx val="0"/>
          <c:order val="0"/>
          <c:tx>
            <c:strRef>
              <c:f>Sheet1!$B$1</c:f>
              <c:strCache>
                <c:ptCount val="1"/>
                <c:pt idx="0">
                  <c:v>Einkommenanteile globaler Bevölkerungssegmente</c:v>
                </c:pt>
              </c:strCache>
            </c:strRef>
          </c:tx>
          <c:spPr>
            <a:ln>
              <a:solidFill>
                <a:schemeClr val="tx2">
                  <a:lumMod val="75000"/>
                </a:schemeClr>
              </a:solidFill>
            </a:ln>
            <a:scene3d>
              <a:camera prst="orthographicFront"/>
              <a:lightRig rig="morning" dir="tl"/>
            </a:scene3d>
            <a:sp3d prstMaterial="softmetal">
              <a:bevelT/>
              <a:bevelB/>
            </a:sp3d>
          </c:spPr>
          <c:dLbls>
            <c:dLbl>
              <c:idx val="0"/>
              <c:layout>
                <c:manualLayout>
                  <c:x val="-0.160330866638339"/>
                  <c:y val="0.0388594156885263"/>
                </c:manualLayout>
              </c:layout>
              <c:tx>
                <c:rich>
                  <a:bodyPr/>
                  <a:lstStyle/>
                  <a:p>
                    <a:r>
                      <a:rPr lang="en-US" dirty="0" smtClean="0"/>
                      <a:t>Top 5%:</a:t>
                    </a:r>
                  </a:p>
                  <a:p>
                    <a:r>
                      <a:rPr lang="en-US" dirty="0" smtClean="0"/>
                      <a:t>42.77</a:t>
                    </a:r>
                    <a:r>
                      <a:rPr lang="en-US" dirty="0"/>
                      <a:t>%</a:t>
                    </a:r>
                  </a:p>
                </c:rich>
              </c:tx>
              <c:showLegendKey val="0"/>
              <c:showVal val="1"/>
              <c:showCatName val="0"/>
              <c:showSerName val="0"/>
              <c:showPercent val="0"/>
              <c:showBubbleSize val="0"/>
            </c:dLbl>
            <c:dLbl>
              <c:idx val="1"/>
              <c:layout>
                <c:manualLayout>
                  <c:x val="0.14742320946061"/>
                  <c:y val="-0.21796929332362"/>
                </c:manualLayout>
              </c:layout>
              <c:tx>
                <c:rich>
                  <a:bodyPr/>
                  <a:lstStyle/>
                  <a:p>
                    <a:r>
                      <a:rPr lang="en-US" dirty="0" smtClean="0"/>
                      <a:t>Next 20%:</a:t>
                    </a:r>
                  </a:p>
                  <a:p>
                    <a:r>
                      <a:rPr lang="en-US" dirty="0" smtClean="0"/>
                      <a:t>42.20</a:t>
                    </a:r>
                    <a:r>
                      <a:rPr lang="en-US" dirty="0"/>
                      <a:t>%</a:t>
                    </a:r>
                  </a:p>
                </c:rich>
              </c:tx>
              <c:showLegendKey val="0"/>
              <c:showVal val="1"/>
              <c:showCatName val="0"/>
              <c:showSerName val="0"/>
              <c:showPercent val="0"/>
              <c:showBubbleSize val="0"/>
            </c:dLbl>
            <c:dLbl>
              <c:idx val="2"/>
              <c:layout>
                <c:manualLayout>
                  <c:x val="0.101007692608363"/>
                  <c:y val="0.151186789794677"/>
                </c:manualLayout>
              </c:layout>
              <c:tx>
                <c:rich>
                  <a:bodyPr/>
                  <a:lstStyle/>
                  <a:p>
                    <a:r>
                      <a:rPr lang="en-US" dirty="0" smtClean="0"/>
                      <a:t>Next ¼:</a:t>
                    </a:r>
                  </a:p>
                  <a:p>
                    <a:r>
                      <a:rPr lang="en-US" dirty="0" smtClean="0"/>
                      <a:t>10.64</a:t>
                    </a:r>
                    <a:r>
                      <a:rPr lang="en-US" dirty="0"/>
                      <a:t>%</a:t>
                    </a:r>
                  </a:p>
                </c:rich>
              </c:tx>
              <c:showLegendKey val="0"/>
              <c:showVal val="1"/>
              <c:showCatName val="0"/>
              <c:showSerName val="0"/>
              <c:showPercent val="0"/>
              <c:showBubbleSize val="0"/>
            </c:dLbl>
            <c:dLbl>
              <c:idx val="3"/>
              <c:layout/>
              <c:tx>
                <c:rich>
                  <a:bodyPr/>
                  <a:lstStyle/>
                  <a:p>
                    <a:r>
                      <a:rPr lang="en-US" dirty="0" smtClean="0"/>
                      <a:t>3</a:t>
                    </a:r>
                    <a:r>
                      <a:rPr lang="en-US" baseline="30000" dirty="0" smtClean="0"/>
                      <a:t>rd</a:t>
                    </a:r>
                    <a:r>
                      <a:rPr lang="en-US" dirty="0" smtClean="0"/>
                      <a:t> ¼:</a:t>
                    </a:r>
                  </a:p>
                  <a:p>
                    <a:r>
                      <a:rPr lang="en-US" dirty="0" smtClean="0"/>
                      <a:t>3.17</a:t>
                    </a:r>
                    <a:r>
                      <a:rPr lang="en-US" dirty="0"/>
                      <a:t>%</a:t>
                    </a:r>
                  </a:p>
                </c:rich>
              </c:tx>
              <c:showLegendKey val="0"/>
              <c:showVal val="1"/>
              <c:showCatName val="0"/>
              <c:showSerName val="0"/>
              <c:showPercent val="0"/>
              <c:showBubbleSize val="0"/>
            </c:dLbl>
            <c:dLbl>
              <c:idx val="4"/>
              <c:layout/>
              <c:tx>
                <c:rich>
                  <a:bodyPr/>
                  <a:lstStyle/>
                  <a:p>
                    <a:r>
                      <a:rPr lang="en-US" dirty="0" smtClean="0"/>
                      <a:t>4</a:t>
                    </a:r>
                    <a:r>
                      <a:rPr lang="en-US" baseline="30000" dirty="0" smtClean="0"/>
                      <a:t>th</a:t>
                    </a:r>
                    <a:r>
                      <a:rPr lang="en-US" dirty="0" smtClean="0"/>
                      <a:t> ¼:</a:t>
                    </a:r>
                  </a:p>
                  <a:p>
                    <a:r>
                      <a:rPr lang="en-US" dirty="0" smtClean="0"/>
                      <a:t>1.22</a:t>
                    </a:r>
                    <a:r>
                      <a:rPr lang="en-US" dirty="0"/>
                      <a:t>%</a:t>
                    </a:r>
                  </a:p>
                </c:rich>
              </c:tx>
              <c:showLegendKey val="0"/>
              <c:showVal val="1"/>
              <c:showCatName val="0"/>
              <c:showSerName val="0"/>
              <c:showPercent val="0"/>
              <c:showBubbleSize val="0"/>
            </c:dLbl>
            <c:showLegendKey val="0"/>
            <c:showVal val="1"/>
            <c:showCatName val="0"/>
            <c:showSerName val="0"/>
            <c:showPercent val="0"/>
            <c:showBubbleSize val="0"/>
            <c:showLeaderLines val="1"/>
          </c:dLbls>
          <c:cat>
            <c:strRef>
              <c:f>Sheet1!$A$2:$A$6</c:f>
              <c:strCache>
                <c:ptCount val="5"/>
                <c:pt idx="0">
                  <c:v>oberste 5%</c:v>
                </c:pt>
                <c:pt idx="1">
                  <c:v>nächste 20%</c:v>
                </c:pt>
                <c:pt idx="2">
                  <c:v>2. Viertel</c:v>
                </c:pt>
                <c:pt idx="3">
                  <c:v>3. Viertel</c:v>
                </c:pt>
                <c:pt idx="4">
                  <c:v>4. Viertel</c:v>
                </c:pt>
              </c:strCache>
            </c:strRef>
          </c:cat>
          <c:val>
            <c:numRef>
              <c:f>Sheet1!$B$2:$B$6</c:f>
              <c:numCache>
                <c:formatCode>0.00%</c:formatCode>
                <c:ptCount val="5"/>
                <c:pt idx="0">
                  <c:v>0.4277</c:v>
                </c:pt>
                <c:pt idx="1">
                  <c:v>0.422</c:v>
                </c:pt>
                <c:pt idx="2">
                  <c:v>0.1064</c:v>
                </c:pt>
                <c:pt idx="3">
                  <c:v>0.0317</c:v>
                </c:pt>
                <c:pt idx="4">
                  <c:v>0.0122</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dLbls>
          <c:showLegendKey val="0"/>
          <c:showVal val="0"/>
          <c:showCatName val="0"/>
          <c:showSerName val="0"/>
          <c:showPercent val="0"/>
          <c:showBubbleSize val="0"/>
          <c:showLeaderLines val="1"/>
        </c:dLbls>
        <c:firstSliceAng val="0"/>
      </c:pieChart>
    </c:plotArea>
    <c:legend>
      <c:legendPos val="b"/>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pieChart>
        <c:varyColors val="1"/>
        <c:ser>
          <c:idx val="0"/>
          <c:order val="0"/>
          <c:tx>
            <c:strRef>
              <c:f>Sheet1!$B$1</c:f>
              <c:strCache>
                <c:ptCount val="1"/>
                <c:pt idx="0">
                  <c:v>        </c:v>
                </c:pt>
              </c:strCache>
            </c:strRef>
          </c:tx>
          <c:dLbls>
            <c:showLegendKey val="0"/>
            <c:showVal val="0"/>
            <c:showCatName val="1"/>
            <c:showSerName val="0"/>
            <c:showPercent val="1"/>
            <c:showBubbleSize val="0"/>
            <c:showLeaderLines val="1"/>
          </c:dLbls>
          <c:cat>
            <c:strRef>
              <c:f>Sheet1!$A$2:$A$3</c:f>
              <c:strCache>
                <c:ptCount val="2"/>
                <c:pt idx="0">
                  <c:v>Richest 1%</c:v>
                </c:pt>
                <c:pt idx="1">
                  <c:v>Other 99%</c:v>
                </c:pt>
              </c:strCache>
            </c:strRef>
          </c:cat>
          <c:val>
            <c:numRef>
              <c:f>Sheet1!$B$2:$B$3</c:f>
              <c:numCache>
                <c:formatCode>0%</c:formatCode>
                <c:ptCount val="2"/>
                <c:pt idx="0">
                  <c:v>0.49</c:v>
                </c:pt>
                <c:pt idx="1">
                  <c:v>0.51</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dLbls>
          <c:showLegendKey val="0"/>
          <c:showVal val="0"/>
          <c:showCatName val="0"/>
          <c:showSerName val="0"/>
          <c:showPercent val="0"/>
          <c:showBubbleSize val="0"/>
          <c:showLeaderLines val="1"/>
        </c:dLbls>
        <c:firstSliceAng val="0"/>
      </c:pieChart>
    </c:plotArea>
    <c:legend>
      <c:legendPos val="b"/>
      <c:layout/>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2800">
                <a:latin typeface="Perpetua"/>
              </a:defRPr>
            </a:pPr>
            <a:r>
              <a:rPr lang="en-US" sz="2800" dirty="0">
                <a:latin typeface="Perpetua"/>
              </a:rPr>
              <a:t>How many billionaires does it take to match the wealth of the poorer half of humanity?</a:t>
            </a:r>
          </a:p>
        </c:rich>
      </c:tx>
      <c:layout>
        <c:manualLayout>
          <c:xMode val="edge"/>
          <c:yMode val="edge"/>
          <c:x val="0.0138751737301613"/>
          <c:y val="0.0330171022155675"/>
        </c:manualLayout>
      </c:layout>
      <c:overlay val="0"/>
    </c:title>
    <c:autoTitleDeleted val="0"/>
    <c:plotArea>
      <c:layout/>
      <c:pieChart>
        <c:varyColors val="1"/>
        <c:ser>
          <c:idx val="0"/>
          <c:order val="0"/>
          <c:tx>
            <c:strRef>
              <c:f>Sheet1!$B$1</c:f>
              <c:strCache>
                <c:ptCount val="1"/>
                <c:pt idx="0">
                  <c:v>        </c:v>
                </c:pt>
              </c:strCache>
            </c:strRef>
          </c:tx>
          <c:dPt>
            <c:idx val="1"/>
            <c:bubble3D val="0"/>
            <c:explosion val="25"/>
          </c:dPt>
          <c:dLbls>
            <c:dLbl>
              <c:idx val="0"/>
              <c:layout>
                <c:manualLayout>
                  <c:x val="0.0755914803110442"/>
                  <c:y val="0.072243295072651"/>
                </c:manualLayout>
              </c:layout>
              <c:tx>
                <c:rich>
                  <a:bodyPr/>
                  <a:lstStyle/>
                  <a:p>
                    <a:r>
                      <a:rPr lang="en-US" dirty="0" smtClean="0"/>
                      <a:t>Richest</a:t>
                    </a:r>
                    <a:r>
                      <a:rPr lang="en-US" dirty="0"/>
                      <a:t>
</a:t>
                    </a:r>
                    <a:r>
                      <a:rPr lang="en-US" dirty="0" smtClean="0"/>
                      <a:t>0.6%</a:t>
                    </a:r>
                    <a:endParaRPr lang="en-US" dirty="0"/>
                  </a:p>
                </c:rich>
              </c:tx>
              <c:showLegendKey val="0"/>
              <c:showVal val="0"/>
              <c:showCatName val="1"/>
              <c:showSerName val="0"/>
              <c:showPercent val="1"/>
              <c:showBubbleSize val="0"/>
            </c:dLbl>
            <c:dLbl>
              <c:idx val="1"/>
              <c:layout/>
              <c:tx>
                <c:rich>
                  <a:bodyPr/>
                  <a:lstStyle/>
                  <a:p>
                    <a:r>
                      <a:rPr lang="en-US"/>
                      <a:t>Rest
</a:t>
                    </a:r>
                    <a:r>
                      <a:rPr lang="en-US" smtClean="0"/>
                      <a:t>98.8%</a:t>
                    </a:r>
                    <a:endParaRPr lang="en-US"/>
                  </a:p>
                </c:rich>
              </c:tx>
              <c:showLegendKey val="0"/>
              <c:showVal val="0"/>
              <c:showCatName val="1"/>
              <c:showSerName val="0"/>
              <c:showPercent val="1"/>
              <c:showBubbleSize val="0"/>
            </c:dLbl>
            <c:dLbl>
              <c:idx val="2"/>
              <c:layout>
                <c:manualLayout>
                  <c:x val="-0.0884108325069553"/>
                  <c:y val="0.0722434837471972"/>
                </c:manualLayout>
              </c:layout>
              <c:tx>
                <c:rich>
                  <a:bodyPr/>
                  <a:lstStyle/>
                  <a:p>
                    <a:r>
                      <a:rPr lang="en-US" dirty="0"/>
                      <a:t>Poorest 50%
</a:t>
                    </a:r>
                    <a:r>
                      <a:rPr lang="en-US" dirty="0" smtClean="0"/>
                      <a:t>0.6%</a:t>
                    </a:r>
                    <a:endParaRPr lang="en-US" dirty="0"/>
                  </a:p>
                </c:rich>
              </c:tx>
              <c:showLegendKey val="0"/>
              <c:showVal val="0"/>
              <c:showCatName val="1"/>
              <c:showSerName val="0"/>
              <c:showPercent val="1"/>
              <c:showBubbleSize val="0"/>
            </c:dLbl>
            <c:showLegendKey val="0"/>
            <c:showVal val="0"/>
            <c:showCatName val="1"/>
            <c:showSerName val="0"/>
            <c:showPercent val="1"/>
            <c:showBubbleSize val="0"/>
            <c:showLeaderLines val="1"/>
          </c:dLbls>
          <c:cat>
            <c:strRef>
              <c:f>Sheet1!$A$2:$A$4</c:f>
              <c:strCache>
                <c:ptCount val="3"/>
                <c:pt idx="0">
                  <c:v>Richest</c:v>
                </c:pt>
                <c:pt idx="1">
                  <c:v>Rest</c:v>
                </c:pt>
                <c:pt idx="2">
                  <c:v>Poorest 50%</c:v>
                </c:pt>
              </c:strCache>
            </c:strRef>
          </c:cat>
          <c:val>
            <c:numRef>
              <c:f>Sheet1!$B$2:$B$4</c:f>
              <c:numCache>
                <c:formatCode>0.00%</c:formatCode>
                <c:ptCount val="3"/>
                <c:pt idx="0">
                  <c:v>0.006</c:v>
                </c:pt>
                <c:pt idx="1">
                  <c:v>0.988</c:v>
                </c:pt>
                <c:pt idx="2">
                  <c:v>0.006</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dLbls>
          <c:showLegendKey val="0"/>
          <c:showVal val="0"/>
          <c:showCatName val="0"/>
          <c:showSerName val="0"/>
          <c:showPercent val="0"/>
          <c:showBubbleSize val="0"/>
          <c:showLeaderLines val="1"/>
        </c:dLbls>
        <c:firstSliceAng val="0"/>
      </c:pieChart>
    </c:plotArea>
    <c:legend>
      <c:legendPos val="b"/>
      <c:layout/>
      <c:overlay val="0"/>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2800">
                <a:latin typeface="Perpetua"/>
              </a:defRPr>
            </a:pPr>
            <a:r>
              <a:rPr lang="en-US" sz="2800" dirty="0">
                <a:latin typeface="Perpetua"/>
              </a:rPr>
              <a:t>How many billionaires does it take to match the wealth of the poorer half of humanity?</a:t>
            </a:r>
          </a:p>
        </c:rich>
      </c:tx>
      <c:layout>
        <c:manualLayout>
          <c:xMode val="edge"/>
          <c:yMode val="edge"/>
          <c:x val="0.0138751737301613"/>
          <c:y val="0.0330171022155675"/>
        </c:manualLayout>
      </c:layout>
      <c:overlay val="0"/>
    </c:title>
    <c:autoTitleDeleted val="0"/>
    <c:plotArea>
      <c:layout/>
      <c:pieChart>
        <c:varyColors val="1"/>
        <c:ser>
          <c:idx val="0"/>
          <c:order val="0"/>
          <c:tx>
            <c:strRef>
              <c:f>Sheet1!$B$1</c:f>
              <c:strCache>
                <c:ptCount val="1"/>
                <c:pt idx="0">
                  <c:v>        </c:v>
                </c:pt>
              </c:strCache>
            </c:strRef>
          </c:tx>
          <c:dPt>
            <c:idx val="1"/>
            <c:bubble3D val="0"/>
            <c:explosion val="25"/>
          </c:dPt>
          <c:dLbls>
            <c:dLbl>
              <c:idx val="0"/>
              <c:layout>
                <c:manualLayout>
                  <c:x val="0.0741231345505342"/>
                  <c:y val="0.122562796549218"/>
                </c:manualLayout>
              </c:layout>
              <c:tx>
                <c:rich>
                  <a:bodyPr/>
                  <a:lstStyle/>
                  <a:p>
                    <a:r>
                      <a:rPr lang="en-US" dirty="0" smtClean="0"/>
                      <a:t>Richest 0.0000009%</a:t>
                    </a:r>
                    <a:r>
                      <a:rPr lang="en-US" dirty="0"/>
                      <a:t>
</a:t>
                    </a:r>
                    <a:r>
                      <a:rPr lang="en-US" dirty="0" smtClean="0"/>
                      <a:t>0.6%</a:t>
                    </a:r>
                    <a:endParaRPr lang="en-US" dirty="0"/>
                  </a:p>
                </c:rich>
              </c:tx>
              <c:showLegendKey val="0"/>
              <c:showVal val="0"/>
              <c:showCatName val="1"/>
              <c:showSerName val="0"/>
              <c:showPercent val="1"/>
              <c:showBubbleSize val="0"/>
            </c:dLbl>
            <c:dLbl>
              <c:idx val="1"/>
              <c:layout/>
              <c:tx>
                <c:rich>
                  <a:bodyPr/>
                  <a:lstStyle/>
                  <a:p>
                    <a:r>
                      <a:rPr lang="en-US"/>
                      <a:t>Rest
</a:t>
                    </a:r>
                    <a:r>
                      <a:rPr lang="en-US" smtClean="0"/>
                      <a:t>98.8%</a:t>
                    </a:r>
                    <a:endParaRPr lang="en-US"/>
                  </a:p>
                </c:rich>
              </c:tx>
              <c:showLegendKey val="0"/>
              <c:showVal val="0"/>
              <c:showCatName val="1"/>
              <c:showSerName val="0"/>
              <c:showPercent val="1"/>
              <c:showBubbleSize val="0"/>
            </c:dLbl>
            <c:dLbl>
              <c:idx val="2"/>
              <c:layout>
                <c:manualLayout>
                  <c:x val="-0.0884108325069553"/>
                  <c:y val="0.0722434837471972"/>
                </c:manualLayout>
              </c:layout>
              <c:tx>
                <c:rich>
                  <a:bodyPr/>
                  <a:lstStyle/>
                  <a:p>
                    <a:r>
                      <a:rPr lang="en-US" dirty="0"/>
                      <a:t>Poorest 50%
</a:t>
                    </a:r>
                    <a:r>
                      <a:rPr lang="en-US" dirty="0" smtClean="0"/>
                      <a:t>0.6%</a:t>
                    </a:r>
                    <a:endParaRPr lang="en-US" dirty="0"/>
                  </a:p>
                </c:rich>
              </c:tx>
              <c:showLegendKey val="0"/>
              <c:showVal val="0"/>
              <c:showCatName val="1"/>
              <c:showSerName val="0"/>
              <c:showPercent val="1"/>
              <c:showBubbleSize val="0"/>
            </c:dLbl>
            <c:showLegendKey val="0"/>
            <c:showVal val="0"/>
            <c:showCatName val="1"/>
            <c:showSerName val="0"/>
            <c:showPercent val="1"/>
            <c:showBubbleSize val="0"/>
            <c:showLeaderLines val="1"/>
          </c:dLbls>
          <c:cat>
            <c:strRef>
              <c:f>Sheet1!$A$2:$A$4</c:f>
              <c:strCache>
                <c:ptCount val="3"/>
                <c:pt idx="0">
                  <c:v>Richest</c:v>
                </c:pt>
                <c:pt idx="1">
                  <c:v>Rest</c:v>
                </c:pt>
                <c:pt idx="2">
                  <c:v>Poorest 50%</c:v>
                </c:pt>
              </c:strCache>
            </c:strRef>
          </c:cat>
          <c:val>
            <c:numRef>
              <c:f>Sheet1!$B$2:$B$4</c:f>
              <c:numCache>
                <c:formatCode>0.00%</c:formatCode>
                <c:ptCount val="3"/>
                <c:pt idx="0">
                  <c:v>0.006</c:v>
                </c:pt>
                <c:pt idx="1">
                  <c:v>0.988</c:v>
                </c:pt>
                <c:pt idx="2">
                  <c:v>0.006</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0.86905</cdr:x>
      <cdr:y>0.79598</cdr:y>
    </cdr:from>
    <cdr:to>
      <cdr:x>0.97477</cdr:x>
      <cdr:y>0.96342</cdr:y>
    </cdr:to>
    <cdr:sp macro="" textlink="">
      <cdr:nvSpPr>
        <cdr:cNvPr id="2" name="TextBox 1"/>
        <cdr:cNvSpPr txBox="1"/>
      </cdr:nvSpPr>
      <cdr:spPr>
        <a:xfrm xmlns:a="http://schemas.openxmlformats.org/drawingml/2006/main">
          <a:off x="7516558" y="434684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0.86905</cdr:x>
      <cdr:y>0.78279</cdr:y>
    </cdr:from>
    <cdr:to>
      <cdr:x>0.97477</cdr:x>
      <cdr:y>0.95023</cdr:y>
    </cdr:to>
    <cdr:sp macro="" textlink="">
      <cdr:nvSpPr>
        <cdr:cNvPr id="2" name="TextBox 1"/>
        <cdr:cNvSpPr txBox="1"/>
      </cdr:nvSpPr>
      <cdr:spPr>
        <a:xfrm xmlns:a="http://schemas.openxmlformats.org/drawingml/2006/main">
          <a:off x="7516578" y="4148893"/>
          <a:ext cx="914392" cy="88745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0.81135</cdr:x>
      <cdr:y>0.10395</cdr:y>
    </cdr:from>
    <cdr:to>
      <cdr:x>0.96628</cdr:x>
      <cdr:y>0.36334</cdr:y>
    </cdr:to>
    <cdr:sp macro="" textlink="">
      <cdr:nvSpPr>
        <cdr:cNvPr id="3" name="TextBox 2"/>
        <cdr:cNvSpPr txBox="1"/>
      </cdr:nvSpPr>
      <cdr:spPr>
        <a:xfrm xmlns:a="http://schemas.openxmlformats.org/drawingml/2006/main">
          <a:off x="7017536" y="550943"/>
          <a:ext cx="1339994" cy="137480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8000" b="1" dirty="0">
            <a:solidFill>
              <a:srgbClr val="FF0000"/>
            </a:solidFill>
            <a:latin typeface="Perpetua"/>
            <a:cs typeface="Perpetua"/>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0.86905</cdr:x>
      <cdr:y>0.78279</cdr:y>
    </cdr:from>
    <cdr:to>
      <cdr:x>0.97477</cdr:x>
      <cdr:y>0.95023</cdr:y>
    </cdr:to>
    <cdr:sp macro="" textlink="">
      <cdr:nvSpPr>
        <cdr:cNvPr id="2" name="TextBox 1"/>
        <cdr:cNvSpPr txBox="1"/>
      </cdr:nvSpPr>
      <cdr:spPr>
        <a:xfrm xmlns:a="http://schemas.openxmlformats.org/drawingml/2006/main">
          <a:off x="7516578" y="4148893"/>
          <a:ext cx="914392" cy="88745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0.81135</cdr:x>
      <cdr:y>0.10395</cdr:y>
    </cdr:from>
    <cdr:to>
      <cdr:x>0.96628</cdr:x>
      <cdr:y>0.36334</cdr:y>
    </cdr:to>
    <cdr:sp macro="" textlink="">
      <cdr:nvSpPr>
        <cdr:cNvPr id="3" name="TextBox 2"/>
        <cdr:cNvSpPr txBox="1"/>
      </cdr:nvSpPr>
      <cdr:spPr>
        <a:xfrm xmlns:a="http://schemas.openxmlformats.org/drawingml/2006/main">
          <a:off x="7017536" y="550943"/>
          <a:ext cx="1339994" cy="137480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8000" b="1" dirty="0">
            <a:solidFill>
              <a:srgbClr val="FF0000"/>
            </a:solidFill>
            <a:latin typeface="Perpetua"/>
            <a:cs typeface="Perpetua"/>
          </a:endParaRPr>
        </a:p>
      </cdr:txBody>
    </cdr:sp>
  </cdr:relSizeAnchor>
  <cdr:relSizeAnchor xmlns:cdr="http://schemas.openxmlformats.org/drawingml/2006/chartDrawing">
    <cdr:from>
      <cdr:x>0.81722</cdr:x>
      <cdr:y>0.11353</cdr:y>
    </cdr:from>
    <cdr:to>
      <cdr:x>0.97215</cdr:x>
      <cdr:y>0.37292</cdr:y>
    </cdr:to>
    <cdr:sp macro="" textlink="">
      <cdr:nvSpPr>
        <cdr:cNvPr id="4" name="TextBox 3"/>
        <cdr:cNvSpPr txBox="1"/>
      </cdr:nvSpPr>
      <cdr:spPr>
        <a:xfrm xmlns:a="http://schemas.openxmlformats.org/drawingml/2006/main">
          <a:off x="7068319" y="601749"/>
          <a:ext cx="1340019" cy="137480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0" b="1" dirty="0" smtClean="0">
              <a:solidFill>
                <a:srgbClr val="FF0000"/>
              </a:solidFill>
              <a:latin typeface="Perpetua"/>
              <a:cs typeface="Perpetua"/>
            </a:rPr>
            <a:t>66</a:t>
          </a:r>
          <a:endParaRPr lang="en-US" sz="8000" b="1" dirty="0">
            <a:solidFill>
              <a:srgbClr val="FF0000"/>
            </a:solidFill>
            <a:latin typeface="Perpetua"/>
            <a:cs typeface="Perpetua"/>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47481D-0002-464C-A3A3-E9AEE3C11BB1}" type="datetimeFigureOut">
              <a:rPr lang="en-US" smtClean="0"/>
              <a:t>9/21/15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E8CFD5-0A07-5D49-A2A0-423CA4896974}" type="slidenum">
              <a:rPr lang="en-US" smtClean="0"/>
              <a:t>‹#›</a:t>
            </a:fld>
            <a:endParaRPr lang="en-US"/>
          </a:p>
        </p:txBody>
      </p:sp>
    </p:spTree>
    <p:extLst>
      <p:ext uri="{BB962C8B-B14F-4D97-AF65-F5344CB8AC3E}">
        <p14:creationId xmlns:p14="http://schemas.microsoft.com/office/powerpoint/2010/main" val="20936317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algn="r" eaLnBrk="1" hangingPunct="1"/>
            <a:fld id="{55A04AD0-FFD6-49BC-826C-FE13B252FDE7}" type="slidenum">
              <a:rPr lang="en-US" sz="1200" b="0" i="0"/>
              <a:pPr algn="r" eaLnBrk="1" hangingPunct="1"/>
              <a:t>1</a:t>
            </a:fld>
            <a:endParaRPr lang="en-US" sz="1200" b="0" i="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algn="r" eaLnBrk="1" hangingPunct="1"/>
            <a:fld id="{55A04AD0-FFD6-49BC-826C-FE13B252FDE7}" type="slidenum">
              <a:rPr lang="en-US" sz="1200" b="0" i="0">
                <a:solidFill>
                  <a:prstClr val="black"/>
                </a:solidFill>
              </a:rPr>
              <a:pPr algn="r" eaLnBrk="1" hangingPunct="1"/>
              <a:t>2</a:t>
            </a:fld>
            <a:endParaRPr lang="en-US" sz="1200" b="0" i="0">
              <a:solidFill>
                <a:prstClr val="black"/>
              </a:solidFill>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algn="r" eaLnBrk="1" hangingPunct="1"/>
            <a:fld id="{55A04AD0-FFD6-49BC-826C-FE13B252FDE7}" type="slidenum">
              <a:rPr lang="en-US" sz="1200" b="0" i="0">
                <a:solidFill>
                  <a:prstClr val="black"/>
                </a:solidFill>
              </a:rPr>
              <a:pPr algn="r" eaLnBrk="1" hangingPunct="1"/>
              <a:t>3</a:t>
            </a:fld>
            <a:endParaRPr lang="en-US" sz="1200" b="0" i="0">
              <a:solidFill>
                <a:prstClr val="black"/>
              </a:solidFill>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eaLnBrk="1" hangingPunct="1"/>
            <a:fld id="{69878E7B-A54F-4C8A-B4F7-79E85D07EEFE}" type="slidenum">
              <a:rPr lang="en-US" b="0" i="0" smtClean="0">
                <a:solidFill>
                  <a:prstClr val="black"/>
                </a:solidFill>
              </a:rPr>
              <a:pPr eaLnBrk="1" hangingPunct="1"/>
              <a:t>4</a:t>
            </a:fld>
            <a:endParaRPr lang="en-US" b="0" i="0" smtClean="0">
              <a:solidFill>
                <a:prstClr val="black"/>
              </a:solidFill>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algn="r" eaLnBrk="1" hangingPunct="1"/>
            <a:fld id="{FD492F18-EE41-46E7-965A-0FF4716EDEEB}" type="slidenum">
              <a:rPr lang="en-US" sz="1200" b="0" i="0">
                <a:solidFill>
                  <a:prstClr val="black"/>
                </a:solidFill>
              </a:rPr>
              <a:pPr algn="r" eaLnBrk="1" hangingPunct="1"/>
              <a:t>5</a:t>
            </a:fld>
            <a:endParaRPr lang="en-US" sz="1200" b="0" i="0">
              <a:solidFill>
                <a:prstClr val="black"/>
              </a:solidFill>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295400"/>
            <a:ext cx="8228013" cy="1927225"/>
          </a:xfrm>
        </p:spPr>
        <p:txBody>
          <a:bodyPr tIns="0" bIns="0" anchor="b" anchorCtr="0"/>
          <a:lstStyle>
            <a:lvl1pPr>
              <a:defRPr sz="60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457199" y="3307976"/>
            <a:ext cx="8228013" cy="1066800"/>
          </a:xfr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388FA20A-5D94-5147-8FBE-880B360FE40F}" type="datetimeFigureOut">
              <a:rPr lang="en-US" smtClean="0"/>
              <a:t>9/21/15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chemeClr val="accent1"/>
                </a:solidFill>
                <a:latin typeface="Wingdings" pitchFamily="2" charset="2"/>
              </a:rPr>
              <a:t>S</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8FA20A-5D94-5147-8FBE-880B360FE40F}" type="datetimeFigureOut">
              <a:rPr lang="en-US" smtClean="0"/>
              <a:t>9/21/15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EC2A50-BD5D-DE41-847E-1742FC3C9DC2}"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1"/>
            <a:ext cx="3509683" cy="2209800"/>
          </a:xfrm>
        </p:spPr>
        <p:txBody>
          <a:bodyPr anchor="b"/>
          <a:lstStyle>
            <a:lvl1pPr algn="l">
              <a:defRPr sz="4400" b="0"/>
            </a:lvl1pPr>
          </a:lstStyle>
          <a:p>
            <a:r>
              <a:rPr lang="en-US" smtClean="0"/>
              <a:t>Click to edit Master title style</a:t>
            </a:r>
            <a:endParaRPr/>
          </a:p>
        </p:txBody>
      </p:sp>
      <p:sp>
        <p:nvSpPr>
          <p:cNvPr id="3" name="Content Placeholder 2"/>
          <p:cNvSpPr>
            <a:spLocks noGrp="1"/>
          </p:cNvSpPr>
          <p:nvPr>
            <p:ph idx="1"/>
          </p:nvPr>
        </p:nvSpPr>
        <p:spPr>
          <a:xfrm>
            <a:off x="5029200" y="273050"/>
            <a:ext cx="3657600" cy="5853113"/>
          </a:xfr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57199" y="2649071"/>
            <a:ext cx="3509683" cy="3388192"/>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388FA20A-5D94-5147-8FBE-880B360FE40F}" type="datetimeFigureOut">
              <a:rPr lang="en-US" smtClean="0"/>
              <a:t>9/21/15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C2A50-BD5D-DE41-847E-1742FC3C9DC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388FA20A-5D94-5147-8FBE-880B360FE40F}" type="datetimeFigureOut">
              <a:rPr lang="en-US" smtClean="0"/>
              <a:t>9/21/15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C2A50-BD5D-DE41-847E-1742FC3C9DC2}" type="slidenum">
              <a:rPr lang="en-US" smtClean="0"/>
              <a:t>‹#›</a:t>
            </a:fld>
            <a:endParaRPr lang="en-US"/>
          </a:p>
        </p:txBody>
      </p:sp>
      <p:sp>
        <p:nvSpPr>
          <p:cNvPr id="9" name="Picture Placeholder 8"/>
          <p:cNvSpPr>
            <a:spLocks noGrp="1"/>
          </p:cNvSpPr>
          <p:nvPr>
            <p:ph type="pic" sz="quarter" idx="13"/>
          </p:nvPr>
        </p:nvSpPr>
        <p:spPr>
          <a:xfrm>
            <a:off x="228600" y="1143000"/>
            <a:ext cx="4267200" cy="4267200"/>
          </a:xfrm>
          <a:prstGeom prst="ellipse">
            <a:avLst/>
          </a:prstGeom>
          <a:ln w="28575">
            <a:solidFill>
              <a:schemeClr val="accent1"/>
            </a:solidFill>
          </a:ln>
        </p:spPr>
        <p:txBody>
          <a:bodyPr/>
          <a:lstStyle>
            <a:lvl1pPr marL="0" indent="0">
              <a:buNone/>
              <a:defRPr>
                <a:solidFill>
                  <a:schemeClr val="bg1"/>
                </a:solidFill>
              </a:defRPr>
            </a:lvl1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388FA20A-5D94-5147-8FBE-880B360FE40F}" type="datetimeFigureOut">
              <a:rPr lang="en-US" smtClean="0"/>
              <a:t>9/21/15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C2A50-BD5D-DE41-847E-1742FC3C9DC2}" type="slidenum">
              <a:rPr lang="en-US" smtClean="0"/>
              <a:t>‹#›</a:t>
            </a:fld>
            <a:endParaRPr lang="en-US"/>
          </a:p>
        </p:txBody>
      </p:sp>
      <p:sp>
        <p:nvSpPr>
          <p:cNvPr id="9" name="Picture Placeholder 8"/>
          <p:cNvSpPr>
            <a:spLocks noGrp="1"/>
          </p:cNvSpPr>
          <p:nvPr>
            <p:ph type="pic" sz="quarter" idx="13"/>
          </p:nvPr>
        </p:nvSpPr>
        <p:spPr>
          <a:xfrm>
            <a:off x="990600" y="2590800"/>
            <a:ext cx="3505200" cy="3505200"/>
          </a:xfrm>
          <a:prstGeom prst="ellipse">
            <a:avLst/>
          </a:prstGeom>
          <a:ln w="28575">
            <a:solidFill>
              <a:schemeClr val="accent1"/>
            </a:solidFill>
          </a:ln>
        </p:spPr>
        <p:txBody>
          <a:bodyPr/>
          <a:lstStyle>
            <a:lvl1pPr marL="0" indent="0">
              <a:buNone/>
              <a:defRPr>
                <a:solidFill>
                  <a:schemeClr val="bg1"/>
                </a:solidFill>
              </a:defRPr>
            </a:lvl1pPr>
          </a:lstStyle>
          <a:p>
            <a:r>
              <a:rPr lang="en-US" smtClean="0"/>
              <a:t>Drag picture to placeholder or click icon to add</a:t>
            </a:r>
            <a:endParaRPr/>
          </a:p>
        </p:txBody>
      </p:sp>
      <p:sp>
        <p:nvSpPr>
          <p:cNvPr id="8" name="Picture Placeholder 8"/>
          <p:cNvSpPr>
            <a:spLocks noGrp="1"/>
          </p:cNvSpPr>
          <p:nvPr>
            <p:ph type="pic" sz="quarter" idx="14"/>
          </p:nvPr>
        </p:nvSpPr>
        <p:spPr>
          <a:xfrm>
            <a:off x="2479675" y="1260475"/>
            <a:ext cx="1254125" cy="1254125"/>
          </a:xfrm>
          <a:prstGeom prst="ellipse">
            <a:avLst/>
          </a:prstGeom>
          <a:ln w="28575">
            <a:solidFill>
              <a:schemeClr val="accent1"/>
            </a:solidFill>
          </a:ln>
        </p:spPr>
        <p:txBody>
          <a:bodyPr>
            <a:normAutofit/>
          </a:bodyPr>
          <a:lstStyle>
            <a:lvl1pPr marL="0" indent="0">
              <a:buNone/>
              <a:defRPr sz="1400">
                <a:solidFill>
                  <a:schemeClr val="bg1"/>
                </a:solidFill>
              </a:defRPr>
            </a:lvl1pPr>
          </a:lstStyle>
          <a:p>
            <a:r>
              <a:rPr lang="en-US" smtClean="0"/>
              <a:t>Drag picture to placeholder or click icon to add</a:t>
            </a:r>
            <a:endParaRPr/>
          </a:p>
        </p:txBody>
      </p:sp>
      <p:sp>
        <p:nvSpPr>
          <p:cNvPr id="10" name="Picture Placeholder 8"/>
          <p:cNvSpPr>
            <a:spLocks noGrp="1"/>
          </p:cNvSpPr>
          <p:nvPr>
            <p:ph type="pic" sz="quarter" idx="15"/>
          </p:nvPr>
        </p:nvSpPr>
        <p:spPr>
          <a:xfrm>
            <a:off x="269875" y="762000"/>
            <a:ext cx="2092325" cy="2092325"/>
          </a:xfrm>
          <a:prstGeom prst="ellipse">
            <a:avLst/>
          </a:prstGeom>
          <a:ln w="28575">
            <a:solidFill>
              <a:schemeClr val="accent1"/>
            </a:solidFill>
          </a:ln>
        </p:spPr>
        <p:txBody>
          <a:bodyPr>
            <a:normAutofit/>
          </a:bodyPr>
          <a:lstStyle>
            <a:lvl1pPr marL="0" indent="0">
              <a:buNone/>
              <a:defRPr sz="1800">
                <a:solidFill>
                  <a:schemeClr val="bg1"/>
                </a:solidFill>
              </a:defRPr>
            </a:lvl1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457200" y="2568388"/>
            <a:ext cx="8228013" cy="3468875"/>
          </a:xfrm>
        </p:spPr>
        <p:txBody>
          <a:bodyPr vert="eaVert"/>
          <a:lstStyle>
            <a:lvl5pPr>
              <a:defRPr/>
            </a:lvl5pPr>
            <a:lvl6pPr marL="1719072">
              <a:defRPr/>
            </a:lvl6pPr>
            <a:lvl7pPr marL="1719072">
              <a:defRPr/>
            </a:lvl7pPr>
            <a:lvl8pPr marL="1719072">
              <a:defRPr/>
            </a:lvl8pPr>
            <a:lvl9pPr marL="171907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88FA20A-5D94-5147-8FBE-880B360FE40F}" type="datetimeFigureOut">
              <a:rPr lang="en-US" smtClean="0"/>
              <a:t>9/21/15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C2A50-BD5D-DE41-847E-1742FC3C9DC2}"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38"/>
            <a:ext cx="1524000" cy="5851525"/>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416859"/>
            <a:ext cx="6019800" cy="561564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88FA20A-5D94-5147-8FBE-880B360FE40F}" type="datetimeFigureOut">
              <a:rPr lang="en-US" smtClean="0"/>
              <a:t>9/21/15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C2A50-BD5D-DE41-847E-1742FC3C9DC2}"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8FA20A-5D94-5147-8FBE-880B360FE40F}" type="datetimeFigureOut">
              <a:rPr lang="en-US" smtClean="0"/>
              <a:t>9/21/15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EC2A50-BD5D-DE41-847E-1742FC3C9DC2}"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295400"/>
            <a:ext cx="8228013" cy="1927225"/>
          </a:xfrm>
        </p:spPr>
        <p:txBody>
          <a:bodyPr tIns="0" bIns="0" anchor="b" anchorCtr="0"/>
          <a:lstStyle>
            <a:lvl1pPr>
              <a:defRPr sz="60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457199" y="3307976"/>
            <a:ext cx="8228013" cy="1066800"/>
          </a:xfr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388FA20A-5D94-5147-8FBE-880B360FE40F}" type="datetimeFigureOut">
              <a:rPr lang="en-US" smtClean="0">
                <a:solidFill>
                  <a:prstClr val="black">
                    <a:lumMod val="50000"/>
                    <a:lumOff val="50000"/>
                  </a:prstClr>
                </a:solidFill>
              </a:rPr>
              <a:pPr/>
              <a:t>9/21/15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886BB73A-582F-4420-9A14-CB10A2B2E5E8}"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rgbClr val="80B606"/>
                </a:solidFill>
                <a:latin typeface="Wingdings" pitchFamily="2" charset="2"/>
              </a:rPr>
              <a:t>S</a:t>
            </a:r>
          </a:p>
        </p:txBody>
      </p:sp>
    </p:spTree>
    <p:extLst>
      <p:ext uri="{BB962C8B-B14F-4D97-AF65-F5344CB8AC3E}">
        <p14:creationId xmlns:p14="http://schemas.microsoft.com/office/powerpoint/2010/main" val="2426217189"/>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88FA20A-5D94-5147-8FBE-880B360FE40F}" type="datetimeFigureOut">
              <a:rPr lang="en-US" smtClean="0">
                <a:solidFill>
                  <a:prstClr val="black">
                    <a:lumMod val="50000"/>
                    <a:lumOff val="50000"/>
                  </a:prstClr>
                </a:solidFill>
              </a:rPr>
              <a:pPr/>
              <a:t>9/21/15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4EC2A50-BD5D-DE41-847E-1742FC3C9DC2}"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576489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2236694"/>
            <a:ext cx="6400800" cy="1362075"/>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1676399" y="3609695"/>
            <a:ext cx="5181601" cy="1500187"/>
          </a:xfr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388FA20A-5D94-5147-8FBE-880B360FE40F}" type="datetimeFigureOut">
              <a:rPr lang="en-US" smtClean="0">
                <a:solidFill>
                  <a:prstClr val="white"/>
                </a:solidFill>
              </a:rPr>
              <a:pPr/>
              <a:t>9/21/15</a:t>
            </a:fld>
            <a:endParaRPr lang="en-US">
              <a:solidFill>
                <a:prstClr val="white"/>
              </a:solidFill>
            </a:endParaRPr>
          </a:p>
        </p:txBody>
      </p:sp>
      <p:sp>
        <p:nvSpPr>
          <p:cNvPr id="5" name="Footer Placeholder 4"/>
          <p:cNvSpPr>
            <a:spLocks noGrp="1"/>
          </p:cNvSpPr>
          <p:nvPr>
            <p:ph type="ftr" sz="quarter" idx="11"/>
          </p:nvPr>
        </p:nvSpPr>
        <p:spPr>
          <a:xfrm>
            <a:off x="7238999" y="6356350"/>
            <a:ext cx="1446213" cy="365125"/>
          </a:xfrm>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EC2A50-BD5D-DE41-847E-1742FC3C9DC2}" type="slidenum">
              <a:rPr lang="en-US" smtClean="0">
                <a:solidFill>
                  <a:prstClr val="white"/>
                </a:solidFill>
              </a:rPr>
              <a:pPr/>
              <a:t>‹#›</a:t>
            </a:fld>
            <a:endParaRPr lang="en-US">
              <a:solidFill>
                <a:prstClr val="white"/>
              </a:solidFill>
            </a:endParaRPr>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rgbClr val="80B606"/>
                </a:solidFill>
                <a:latin typeface="Wingdings" pitchFamily="2" charset="2"/>
              </a:rPr>
              <a:t>S</a:t>
            </a:r>
          </a:p>
        </p:txBody>
      </p:sp>
    </p:spTree>
    <p:extLst>
      <p:ext uri="{BB962C8B-B14F-4D97-AF65-F5344CB8AC3E}">
        <p14:creationId xmlns:p14="http://schemas.microsoft.com/office/powerpoint/2010/main" val="681059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88FA20A-5D94-5147-8FBE-880B360FE40F}" type="datetimeFigureOut">
              <a:rPr lang="en-US" smtClean="0"/>
              <a:t>9/21/15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C2A50-BD5D-DE41-847E-1742FC3C9DC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34753" y="2784475"/>
            <a:ext cx="3767328" cy="3252788"/>
          </a:xfr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88FA20A-5D94-5147-8FBE-880B360FE40F}" type="datetimeFigureOut">
              <a:rPr lang="en-US" smtClean="0">
                <a:solidFill>
                  <a:prstClr val="black">
                    <a:lumMod val="50000"/>
                    <a:lumOff val="50000"/>
                  </a:prstClr>
                </a:solidFill>
              </a:rPr>
              <a:pPr/>
              <a:t>9/21/15</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4EC2A50-BD5D-DE41-847E-1742FC3C9DC2}"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4224467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40664"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40664"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631578"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1578"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388FA20A-5D94-5147-8FBE-880B360FE40F}" type="datetimeFigureOut">
              <a:rPr lang="en-US" smtClean="0">
                <a:solidFill>
                  <a:prstClr val="black">
                    <a:lumMod val="50000"/>
                    <a:lumOff val="50000"/>
                  </a:prstClr>
                </a:solidFill>
              </a:rPr>
              <a:pPr/>
              <a:t>9/21/15</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24EC2A50-BD5D-DE41-847E-1742FC3C9DC2}"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647032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88FA20A-5D94-5147-8FBE-880B360FE40F}" type="datetimeFigureOut">
              <a:rPr lang="en-US" smtClean="0">
                <a:solidFill>
                  <a:prstClr val="black">
                    <a:lumMod val="50000"/>
                    <a:lumOff val="50000"/>
                  </a:prstClr>
                </a:solidFill>
              </a:rPr>
              <a:pPr/>
              <a:t>9/21/15</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4EC2A50-BD5D-DE41-847E-1742FC3C9DC2}"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3741306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88FA20A-5D94-5147-8FBE-880B360FE40F}" type="datetimeFigureOut">
              <a:rPr lang="en-US" smtClean="0">
                <a:solidFill>
                  <a:prstClr val="black">
                    <a:lumMod val="50000"/>
                    <a:lumOff val="50000"/>
                  </a:prstClr>
                </a:solidFill>
              </a:rPr>
              <a:pPr/>
              <a:t>9/21/15</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4EC2A50-BD5D-DE41-847E-1742FC3C9DC2}"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2"/>
          <p:cNvSpPr>
            <a:spLocks noGrp="1"/>
          </p:cNvSpPr>
          <p:nvPr>
            <p:ph sz="half" idx="14"/>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4170499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88FA20A-5D94-5147-8FBE-880B360FE40F}" type="datetimeFigureOut">
              <a:rPr lang="en-US" smtClean="0">
                <a:solidFill>
                  <a:prstClr val="black">
                    <a:lumMod val="50000"/>
                    <a:lumOff val="50000"/>
                  </a:prstClr>
                </a:solidFill>
              </a:rPr>
              <a:pPr/>
              <a:t>9/21/15</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4EC2A50-BD5D-DE41-847E-1742FC3C9DC2}"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41692121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388FA20A-5D94-5147-8FBE-880B360FE40F}" type="datetimeFigureOut">
              <a:rPr lang="en-US" smtClean="0">
                <a:solidFill>
                  <a:prstClr val="black">
                    <a:lumMod val="50000"/>
                    <a:lumOff val="50000"/>
                  </a:prstClr>
                </a:solidFill>
              </a:rPr>
              <a:pPr/>
              <a:t>9/21/15</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24EC2A50-BD5D-DE41-847E-1742FC3C9DC2}"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5842746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8FA20A-5D94-5147-8FBE-880B360FE40F}" type="datetimeFigureOut">
              <a:rPr lang="en-US" smtClean="0">
                <a:solidFill>
                  <a:prstClr val="black">
                    <a:lumMod val="50000"/>
                    <a:lumOff val="50000"/>
                  </a:prstClr>
                </a:solidFill>
              </a:rPr>
              <a:pPr/>
              <a:t>9/21/15</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24EC2A50-BD5D-DE41-847E-1742FC3C9DC2}"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919970615"/>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1"/>
            <a:ext cx="3509683" cy="2209800"/>
          </a:xfrm>
        </p:spPr>
        <p:txBody>
          <a:bodyPr anchor="b"/>
          <a:lstStyle>
            <a:lvl1pPr algn="l">
              <a:defRPr sz="4400" b="0"/>
            </a:lvl1pPr>
          </a:lstStyle>
          <a:p>
            <a:r>
              <a:rPr lang="en-US" smtClean="0"/>
              <a:t>Click to edit Master title style</a:t>
            </a:r>
            <a:endParaRPr/>
          </a:p>
        </p:txBody>
      </p:sp>
      <p:sp>
        <p:nvSpPr>
          <p:cNvPr id="3" name="Content Placeholder 2"/>
          <p:cNvSpPr>
            <a:spLocks noGrp="1"/>
          </p:cNvSpPr>
          <p:nvPr>
            <p:ph idx="1"/>
          </p:nvPr>
        </p:nvSpPr>
        <p:spPr>
          <a:xfrm>
            <a:off x="5029200" y="273050"/>
            <a:ext cx="3657600" cy="5853113"/>
          </a:xfr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57199" y="2649071"/>
            <a:ext cx="3509683" cy="3388192"/>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388FA20A-5D94-5147-8FBE-880B360FE40F}" type="datetimeFigureOut">
              <a:rPr lang="en-US" smtClean="0">
                <a:solidFill>
                  <a:prstClr val="white"/>
                </a:solidFill>
              </a:rPr>
              <a:pPr/>
              <a:t>9/21/15</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4EC2A50-BD5D-DE41-847E-1742FC3C9DC2}"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8087917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388FA20A-5D94-5147-8FBE-880B360FE40F}" type="datetimeFigureOut">
              <a:rPr lang="en-US" smtClean="0">
                <a:solidFill>
                  <a:prstClr val="white"/>
                </a:solidFill>
              </a:rPr>
              <a:pPr/>
              <a:t>9/21/15</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4EC2A50-BD5D-DE41-847E-1742FC3C9DC2}"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9" name="Picture Placeholder 8"/>
          <p:cNvSpPr>
            <a:spLocks noGrp="1"/>
          </p:cNvSpPr>
          <p:nvPr>
            <p:ph type="pic" sz="quarter" idx="13"/>
          </p:nvPr>
        </p:nvSpPr>
        <p:spPr>
          <a:xfrm>
            <a:off x="228600" y="1143000"/>
            <a:ext cx="4267200" cy="4267200"/>
          </a:xfrm>
          <a:prstGeom prst="ellipse">
            <a:avLst/>
          </a:prstGeom>
          <a:ln w="28575">
            <a:solidFill>
              <a:schemeClr val="accent1"/>
            </a:solidFill>
          </a:ln>
        </p:spPr>
        <p:txBody>
          <a:bodyPr/>
          <a:lstStyle>
            <a:lvl1pPr marL="0" indent="0">
              <a:buNone/>
              <a:defRPr>
                <a:solidFill>
                  <a:schemeClr val="bg1"/>
                </a:solidFill>
              </a:defRPr>
            </a:lvl1pPr>
          </a:lstStyle>
          <a:p>
            <a:r>
              <a:rPr lang="en-US" smtClean="0"/>
              <a:t>Drag picture to placeholder or click icon to add</a:t>
            </a:r>
            <a:endParaRPr/>
          </a:p>
        </p:txBody>
      </p:sp>
    </p:spTree>
    <p:extLst>
      <p:ext uri="{BB962C8B-B14F-4D97-AF65-F5344CB8AC3E}">
        <p14:creationId xmlns:p14="http://schemas.microsoft.com/office/powerpoint/2010/main" val="2548500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388FA20A-5D94-5147-8FBE-880B360FE40F}" type="datetimeFigureOut">
              <a:rPr lang="en-US" smtClean="0">
                <a:solidFill>
                  <a:prstClr val="white"/>
                </a:solidFill>
              </a:rPr>
              <a:pPr/>
              <a:t>9/21/15</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4EC2A50-BD5D-DE41-847E-1742FC3C9DC2}"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9" name="Picture Placeholder 8"/>
          <p:cNvSpPr>
            <a:spLocks noGrp="1"/>
          </p:cNvSpPr>
          <p:nvPr>
            <p:ph type="pic" sz="quarter" idx="13"/>
          </p:nvPr>
        </p:nvSpPr>
        <p:spPr>
          <a:xfrm>
            <a:off x="990600" y="2590800"/>
            <a:ext cx="3505200" cy="3505200"/>
          </a:xfrm>
          <a:prstGeom prst="ellipse">
            <a:avLst/>
          </a:prstGeom>
          <a:ln w="28575">
            <a:solidFill>
              <a:schemeClr val="accent1"/>
            </a:solidFill>
          </a:ln>
        </p:spPr>
        <p:txBody>
          <a:bodyPr/>
          <a:lstStyle>
            <a:lvl1pPr marL="0" indent="0">
              <a:buNone/>
              <a:defRPr>
                <a:solidFill>
                  <a:schemeClr val="bg1"/>
                </a:solidFill>
              </a:defRPr>
            </a:lvl1pPr>
          </a:lstStyle>
          <a:p>
            <a:r>
              <a:rPr lang="en-US" smtClean="0"/>
              <a:t>Drag picture to placeholder or click icon to add</a:t>
            </a:r>
            <a:endParaRPr/>
          </a:p>
        </p:txBody>
      </p:sp>
      <p:sp>
        <p:nvSpPr>
          <p:cNvPr id="8" name="Picture Placeholder 8"/>
          <p:cNvSpPr>
            <a:spLocks noGrp="1"/>
          </p:cNvSpPr>
          <p:nvPr>
            <p:ph type="pic" sz="quarter" idx="14"/>
          </p:nvPr>
        </p:nvSpPr>
        <p:spPr>
          <a:xfrm>
            <a:off x="2479675" y="1260475"/>
            <a:ext cx="1254125" cy="1254125"/>
          </a:xfrm>
          <a:prstGeom prst="ellipse">
            <a:avLst/>
          </a:prstGeom>
          <a:ln w="28575">
            <a:solidFill>
              <a:schemeClr val="accent1"/>
            </a:solidFill>
          </a:ln>
        </p:spPr>
        <p:txBody>
          <a:bodyPr>
            <a:normAutofit/>
          </a:bodyPr>
          <a:lstStyle>
            <a:lvl1pPr marL="0" indent="0">
              <a:buNone/>
              <a:defRPr sz="1400">
                <a:solidFill>
                  <a:schemeClr val="bg1"/>
                </a:solidFill>
              </a:defRPr>
            </a:lvl1pPr>
          </a:lstStyle>
          <a:p>
            <a:r>
              <a:rPr lang="en-US" smtClean="0"/>
              <a:t>Drag picture to placeholder or click icon to add</a:t>
            </a:r>
            <a:endParaRPr/>
          </a:p>
        </p:txBody>
      </p:sp>
      <p:sp>
        <p:nvSpPr>
          <p:cNvPr id="10" name="Picture Placeholder 8"/>
          <p:cNvSpPr>
            <a:spLocks noGrp="1"/>
          </p:cNvSpPr>
          <p:nvPr>
            <p:ph type="pic" sz="quarter" idx="15"/>
          </p:nvPr>
        </p:nvSpPr>
        <p:spPr>
          <a:xfrm>
            <a:off x="269875" y="762000"/>
            <a:ext cx="2092325" cy="2092325"/>
          </a:xfrm>
          <a:prstGeom prst="ellipse">
            <a:avLst/>
          </a:prstGeom>
          <a:ln w="28575">
            <a:solidFill>
              <a:schemeClr val="accent1"/>
            </a:solidFill>
          </a:ln>
        </p:spPr>
        <p:txBody>
          <a:bodyPr>
            <a:normAutofit/>
          </a:bodyPr>
          <a:lstStyle>
            <a:lvl1pPr marL="0" indent="0">
              <a:buNone/>
              <a:defRPr sz="1800">
                <a:solidFill>
                  <a:schemeClr val="bg1"/>
                </a:solidFill>
              </a:defRPr>
            </a:lvl1pPr>
          </a:lstStyle>
          <a:p>
            <a:r>
              <a:rPr lang="en-US" smtClean="0"/>
              <a:t>Drag picture to placeholder or click icon to add</a:t>
            </a:r>
            <a:endParaRPr/>
          </a:p>
        </p:txBody>
      </p:sp>
    </p:spTree>
    <p:extLst>
      <p:ext uri="{BB962C8B-B14F-4D97-AF65-F5344CB8AC3E}">
        <p14:creationId xmlns:p14="http://schemas.microsoft.com/office/powerpoint/2010/main" val="3283454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2236694"/>
            <a:ext cx="6400800" cy="1362075"/>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1676399" y="3609695"/>
            <a:ext cx="5181601" cy="1500187"/>
          </a:xfr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388FA20A-5D94-5147-8FBE-880B360FE40F}" type="datetimeFigureOut">
              <a:rPr lang="en-US" smtClean="0"/>
              <a:t>9/21/15</a:t>
            </a:fld>
            <a:endParaRPr lang="en-US"/>
          </a:p>
        </p:txBody>
      </p:sp>
      <p:sp>
        <p:nvSpPr>
          <p:cNvPr id="5" name="Footer Placeholder 4"/>
          <p:cNvSpPr>
            <a:spLocks noGrp="1"/>
          </p:cNvSpPr>
          <p:nvPr>
            <p:ph type="ftr" sz="quarter" idx="11"/>
          </p:nvPr>
        </p:nvSpPr>
        <p:spPr>
          <a:xfrm>
            <a:off x="7238999" y="6356350"/>
            <a:ext cx="1446213" cy="365125"/>
          </a:xfrm>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EC2A50-BD5D-DE41-847E-1742FC3C9DC2}" type="slidenum">
              <a:rPr lang="en-US" smtClean="0"/>
              <a:t>‹#›</a:t>
            </a:fld>
            <a:endParaRPr lang="en-US"/>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chemeClr val="accent1"/>
                </a:solidFill>
                <a:latin typeface="Wingdings" pitchFamily="2" charset="2"/>
              </a:rPr>
              <a:t>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457200" y="2568388"/>
            <a:ext cx="8228013" cy="3468875"/>
          </a:xfrm>
        </p:spPr>
        <p:txBody>
          <a:bodyPr vert="eaVert"/>
          <a:lstStyle>
            <a:lvl5pPr>
              <a:defRPr/>
            </a:lvl5pPr>
            <a:lvl6pPr marL="1719072">
              <a:defRPr/>
            </a:lvl6pPr>
            <a:lvl7pPr marL="1719072">
              <a:defRPr/>
            </a:lvl7pPr>
            <a:lvl8pPr marL="1719072">
              <a:defRPr/>
            </a:lvl8pPr>
            <a:lvl9pPr marL="171907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88FA20A-5D94-5147-8FBE-880B360FE40F}" type="datetimeFigureOut">
              <a:rPr lang="en-US" smtClean="0">
                <a:solidFill>
                  <a:prstClr val="black">
                    <a:lumMod val="50000"/>
                    <a:lumOff val="50000"/>
                  </a:prstClr>
                </a:solidFill>
              </a:rPr>
              <a:pPr/>
              <a:t>9/21/15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4EC2A50-BD5D-DE41-847E-1742FC3C9DC2}"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6040654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38"/>
            <a:ext cx="1524000" cy="5851525"/>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416859"/>
            <a:ext cx="6019800" cy="561564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88FA20A-5D94-5147-8FBE-880B360FE40F}" type="datetimeFigureOut">
              <a:rPr lang="en-US" smtClean="0">
                <a:solidFill>
                  <a:prstClr val="black">
                    <a:lumMod val="50000"/>
                    <a:lumOff val="50000"/>
                  </a:prstClr>
                </a:solidFill>
              </a:rPr>
              <a:pPr/>
              <a:t>9/21/15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4EC2A50-BD5D-DE41-847E-1742FC3C9DC2}"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9760278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8FA20A-5D94-5147-8FBE-880B360FE40F}" type="datetimeFigureOut">
              <a:rPr lang="en-US" smtClean="0">
                <a:solidFill>
                  <a:prstClr val="black">
                    <a:lumMod val="50000"/>
                    <a:lumOff val="50000"/>
                  </a:prstClr>
                </a:solidFill>
              </a:rPr>
              <a:pPr/>
              <a:t>9/21/15</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24EC2A50-BD5D-DE41-847E-1742FC3C9DC2}"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45731759"/>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295400"/>
            <a:ext cx="8228013" cy="1927225"/>
          </a:xfrm>
        </p:spPr>
        <p:txBody>
          <a:bodyPr tIns="0" bIns="0" anchor="b" anchorCtr="0"/>
          <a:lstStyle>
            <a:lvl1pPr>
              <a:defRPr sz="60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457199" y="3307976"/>
            <a:ext cx="8228013" cy="1066800"/>
          </a:xfr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BCE6530-3C55-4CF2-8E68-306C42EAA325}" type="datetime1">
              <a:rPr lang="en-US" smtClean="0">
                <a:solidFill>
                  <a:prstClr val="black">
                    <a:lumMod val="50000"/>
                    <a:lumOff val="50000"/>
                  </a:prstClr>
                </a:solidFill>
              </a:rPr>
              <a:pPr/>
              <a:t>9/21/15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886BB73A-582F-4420-9A14-CB10A2B2E5E8}"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rgbClr val="80B606"/>
                </a:solidFill>
                <a:latin typeface="Wingdings" pitchFamily="2" charset="2"/>
              </a:rPr>
              <a:t>S</a:t>
            </a:r>
          </a:p>
        </p:txBody>
      </p:sp>
    </p:spTree>
    <p:extLst>
      <p:ext uri="{BB962C8B-B14F-4D97-AF65-F5344CB8AC3E}">
        <p14:creationId xmlns:p14="http://schemas.microsoft.com/office/powerpoint/2010/main" val="3515912420"/>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84C672D-090B-4660-B141-B06DBE45295E}" type="datetime1">
              <a:rPr lang="en-US" smtClean="0">
                <a:solidFill>
                  <a:prstClr val="black">
                    <a:lumMod val="50000"/>
                    <a:lumOff val="50000"/>
                  </a:prstClr>
                </a:solidFill>
              </a:rPr>
              <a:pPr/>
              <a:t>9/21/15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4EC2A50-BD5D-DE41-847E-1742FC3C9DC2}"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954259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2236694"/>
            <a:ext cx="6400800" cy="1362075"/>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1676399" y="3609695"/>
            <a:ext cx="5181601" cy="1500187"/>
          </a:xfr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DBC61083-D272-4B65-B855-8A91A87C41BD}" type="datetime1">
              <a:rPr lang="en-US" smtClean="0">
                <a:solidFill>
                  <a:prstClr val="white"/>
                </a:solidFill>
              </a:rPr>
              <a:pPr/>
              <a:t>9/21/15</a:t>
            </a:fld>
            <a:endParaRPr lang="en-US">
              <a:solidFill>
                <a:prstClr val="white"/>
              </a:solidFill>
            </a:endParaRPr>
          </a:p>
        </p:txBody>
      </p:sp>
      <p:sp>
        <p:nvSpPr>
          <p:cNvPr id="5" name="Footer Placeholder 4"/>
          <p:cNvSpPr>
            <a:spLocks noGrp="1"/>
          </p:cNvSpPr>
          <p:nvPr>
            <p:ph type="ftr" sz="quarter" idx="11"/>
          </p:nvPr>
        </p:nvSpPr>
        <p:spPr>
          <a:xfrm>
            <a:off x="7238999" y="6356350"/>
            <a:ext cx="1446213" cy="365125"/>
          </a:xfrm>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EC2A50-BD5D-DE41-847E-1742FC3C9DC2}" type="slidenum">
              <a:rPr lang="en-US" smtClean="0">
                <a:solidFill>
                  <a:prstClr val="white"/>
                </a:solidFill>
              </a:rPr>
              <a:pPr/>
              <a:t>‹#›</a:t>
            </a:fld>
            <a:endParaRPr lang="en-US">
              <a:solidFill>
                <a:prstClr val="white"/>
              </a:solidFill>
            </a:endParaRPr>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rgbClr val="80B606"/>
                </a:solidFill>
                <a:latin typeface="Wingdings" pitchFamily="2" charset="2"/>
              </a:rPr>
              <a:t>S</a:t>
            </a:r>
          </a:p>
        </p:txBody>
      </p:sp>
    </p:spTree>
    <p:extLst>
      <p:ext uri="{BB962C8B-B14F-4D97-AF65-F5344CB8AC3E}">
        <p14:creationId xmlns:p14="http://schemas.microsoft.com/office/powerpoint/2010/main" val="8901002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34753" y="2784475"/>
            <a:ext cx="3767328" cy="3252788"/>
          </a:xfr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17C3E4B-E9A4-4FA2-8CA7-6425F506A92A}" type="datetime1">
              <a:rPr lang="en-US" smtClean="0">
                <a:solidFill>
                  <a:prstClr val="black">
                    <a:lumMod val="50000"/>
                    <a:lumOff val="50000"/>
                  </a:prstClr>
                </a:solidFill>
              </a:rPr>
              <a:pPr/>
              <a:t>9/21/15</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4EC2A50-BD5D-DE41-847E-1742FC3C9DC2}"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9917012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40664"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40664"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631578"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1578"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3772CB68-745E-4F10-A3F4-ECC124A2A411}" type="datetime1">
              <a:rPr lang="en-US" smtClean="0">
                <a:solidFill>
                  <a:prstClr val="black">
                    <a:lumMod val="50000"/>
                    <a:lumOff val="50000"/>
                  </a:prstClr>
                </a:solidFill>
              </a:rPr>
              <a:pPr/>
              <a:t>9/21/15</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24EC2A50-BD5D-DE41-847E-1742FC3C9DC2}"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2995717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C65D197-49B5-41DD-AD06-F2D781A6C2F4}" type="datetime1">
              <a:rPr lang="en-US" smtClean="0">
                <a:solidFill>
                  <a:prstClr val="black">
                    <a:lumMod val="50000"/>
                    <a:lumOff val="50000"/>
                  </a:prstClr>
                </a:solidFill>
              </a:rPr>
              <a:pPr/>
              <a:t>9/21/15</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4EC2A50-BD5D-DE41-847E-1742FC3C9DC2}"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0849710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A44E639-F42E-412B-A811-B9ABEC428203}" type="datetime1">
              <a:rPr lang="en-US" smtClean="0">
                <a:solidFill>
                  <a:prstClr val="black">
                    <a:lumMod val="50000"/>
                    <a:lumOff val="50000"/>
                  </a:prstClr>
                </a:solidFill>
              </a:rPr>
              <a:pPr/>
              <a:t>9/21/15</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4EC2A50-BD5D-DE41-847E-1742FC3C9DC2}"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2"/>
          <p:cNvSpPr>
            <a:spLocks noGrp="1"/>
          </p:cNvSpPr>
          <p:nvPr>
            <p:ph sz="half" idx="14"/>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16545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34753" y="2784475"/>
            <a:ext cx="3767328" cy="3252788"/>
          </a:xfr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88FA20A-5D94-5147-8FBE-880B360FE40F}" type="datetimeFigureOut">
              <a:rPr lang="en-US" smtClean="0"/>
              <a:t>9/21/15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C2A50-BD5D-DE41-847E-1742FC3C9DC2}"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CCD29C86-2D94-41AE-B15F-757F3857352B}" type="datetime1">
              <a:rPr lang="en-US" smtClean="0">
                <a:solidFill>
                  <a:prstClr val="black">
                    <a:lumMod val="50000"/>
                    <a:lumOff val="50000"/>
                  </a:prstClr>
                </a:solidFill>
              </a:rPr>
              <a:pPr/>
              <a:t>9/21/15</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4EC2A50-BD5D-DE41-847E-1742FC3C9DC2}"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753356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4A7E05E2-3969-40B0-B203-68CF1C43218C}" type="datetime1">
              <a:rPr lang="en-US" smtClean="0">
                <a:solidFill>
                  <a:prstClr val="black">
                    <a:lumMod val="50000"/>
                    <a:lumOff val="50000"/>
                  </a:prstClr>
                </a:solidFill>
              </a:rPr>
              <a:pPr/>
              <a:t>9/21/15</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24EC2A50-BD5D-DE41-847E-1742FC3C9DC2}"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914062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77A3E8-7100-4B54-9AF9-086EA91DD730}" type="datetime1">
              <a:rPr lang="en-US" smtClean="0">
                <a:solidFill>
                  <a:prstClr val="black">
                    <a:lumMod val="50000"/>
                    <a:lumOff val="50000"/>
                  </a:prstClr>
                </a:solidFill>
              </a:rPr>
              <a:pPr/>
              <a:t>9/21/15</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24EC2A50-BD5D-DE41-847E-1742FC3C9DC2}"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292292557"/>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1"/>
            <a:ext cx="3509683" cy="2209800"/>
          </a:xfrm>
        </p:spPr>
        <p:txBody>
          <a:bodyPr anchor="b"/>
          <a:lstStyle>
            <a:lvl1pPr algn="l">
              <a:defRPr sz="4400" b="0"/>
            </a:lvl1pPr>
          </a:lstStyle>
          <a:p>
            <a:r>
              <a:rPr lang="en-US" smtClean="0"/>
              <a:t>Click to edit Master title style</a:t>
            </a:r>
            <a:endParaRPr/>
          </a:p>
        </p:txBody>
      </p:sp>
      <p:sp>
        <p:nvSpPr>
          <p:cNvPr id="3" name="Content Placeholder 2"/>
          <p:cNvSpPr>
            <a:spLocks noGrp="1"/>
          </p:cNvSpPr>
          <p:nvPr>
            <p:ph idx="1"/>
          </p:nvPr>
        </p:nvSpPr>
        <p:spPr>
          <a:xfrm>
            <a:off x="5029200" y="273050"/>
            <a:ext cx="3657600" cy="5853113"/>
          </a:xfr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57199" y="2649071"/>
            <a:ext cx="3509683" cy="3388192"/>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340ED96B-E5B3-448A-B41F-18405DCEAC51}" type="datetime1">
              <a:rPr lang="en-US" smtClean="0">
                <a:solidFill>
                  <a:prstClr val="white"/>
                </a:solidFill>
              </a:rPr>
              <a:pPr/>
              <a:t>9/21/15</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4EC2A50-BD5D-DE41-847E-1742FC3C9DC2}"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4253816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42BA476F-1AF1-4D7F-A1E1-F544FD9037D5}" type="datetime1">
              <a:rPr lang="en-US" smtClean="0">
                <a:solidFill>
                  <a:prstClr val="white"/>
                </a:solidFill>
              </a:rPr>
              <a:pPr/>
              <a:t>9/21/15</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4EC2A50-BD5D-DE41-847E-1742FC3C9DC2}"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9" name="Picture Placeholder 8"/>
          <p:cNvSpPr>
            <a:spLocks noGrp="1"/>
          </p:cNvSpPr>
          <p:nvPr>
            <p:ph type="pic" sz="quarter" idx="13"/>
          </p:nvPr>
        </p:nvSpPr>
        <p:spPr>
          <a:xfrm>
            <a:off x="228600" y="1143000"/>
            <a:ext cx="4267200" cy="4267200"/>
          </a:xfrm>
          <a:prstGeom prst="ellipse">
            <a:avLst/>
          </a:prstGeom>
          <a:ln w="28575">
            <a:solidFill>
              <a:schemeClr val="accent1"/>
            </a:solidFill>
          </a:ln>
        </p:spPr>
        <p:txBody>
          <a:bodyPr/>
          <a:lstStyle>
            <a:lvl1pPr marL="0" indent="0">
              <a:buNone/>
              <a:defRPr>
                <a:solidFill>
                  <a:schemeClr val="bg1"/>
                </a:solidFill>
              </a:defRPr>
            </a:lvl1pPr>
          </a:lstStyle>
          <a:p>
            <a:r>
              <a:rPr lang="en-US" smtClean="0"/>
              <a:t>Drag picture to placeholder or click icon to add</a:t>
            </a:r>
            <a:endParaRPr/>
          </a:p>
        </p:txBody>
      </p:sp>
    </p:spTree>
    <p:extLst>
      <p:ext uri="{BB962C8B-B14F-4D97-AF65-F5344CB8AC3E}">
        <p14:creationId xmlns:p14="http://schemas.microsoft.com/office/powerpoint/2010/main" val="37466423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D4E78500-D16B-4E74-90DC-2A02E316D3DA}" type="datetime1">
              <a:rPr lang="en-US" smtClean="0">
                <a:solidFill>
                  <a:prstClr val="white"/>
                </a:solidFill>
              </a:rPr>
              <a:pPr/>
              <a:t>9/21/15</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4EC2A50-BD5D-DE41-847E-1742FC3C9DC2}"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9" name="Picture Placeholder 8"/>
          <p:cNvSpPr>
            <a:spLocks noGrp="1"/>
          </p:cNvSpPr>
          <p:nvPr>
            <p:ph type="pic" sz="quarter" idx="13"/>
          </p:nvPr>
        </p:nvSpPr>
        <p:spPr>
          <a:xfrm>
            <a:off x="990600" y="2590800"/>
            <a:ext cx="3505200" cy="3505200"/>
          </a:xfrm>
          <a:prstGeom prst="ellipse">
            <a:avLst/>
          </a:prstGeom>
          <a:ln w="28575">
            <a:solidFill>
              <a:schemeClr val="accent1"/>
            </a:solidFill>
          </a:ln>
        </p:spPr>
        <p:txBody>
          <a:bodyPr/>
          <a:lstStyle>
            <a:lvl1pPr marL="0" indent="0">
              <a:buNone/>
              <a:defRPr>
                <a:solidFill>
                  <a:schemeClr val="bg1"/>
                </a:solidFill>
              </a:defRPr>
            </a:lvl1pPr>
          </a:lstStyle>
          <a:p>
            <a:r>
              <a:rPr lang="en-US" smtClean="0"/>
              <a:t>Drag picture to placeholder or click icon to add</a:t>
            </a:r>
            <a:endParaRPr/>
          </a:p>
        </p:txBody>
      </p:sp>
      <p:sp>
        <p:nvSpPr>
          <p:cNvPr id="8" name="Picture Placeholder 8"/>
          <p:cNvSpPr>
            <a:spLocks noGrp="1"/>
          </p:cNvSpPr>
          <p:nvPr>
            <p:ph type="pic" sz="quarter" idx="14"/>
          </p:nvPr>
        </p:nvSpPr>
        <p:spPr>
          <a:xfrm>
            <a:off x="2479675" y="1260475"/>
            <a:ext cx="1254125" cy="1254125"/>
          </a:xfrm>
          <a:prstGeom prst="ellipse">
            <a:avLst/>
          </a:prstGeom>
          <a:ln w="28575">
            <a:solidFill>
              <a:schemeClr val="accent1"/>
            </a:solidFill>
          </a:ln>
        </p:spPr>
        <p:txBody>
          <a:bodyPr>
            <a:normAutofit/>
          </a:bodyPr>
          <a:lstStyle>
            <a:lvl1pPr marL="0" indent="0">
              <a:buNone/>
              <a:defRPr sz="1400">
                <a:solidFill>
                  <a:schemeClr val="bg1"/>
                </a:solidFill>
              </a:defRPr>
            </a:lvl1pPr>
          </a:lstStyle>
          <a:p>
            <a:r>
              <a:rPr lang="en-US" smtClean="0"/>
              <a:t>Drag picture to placeholder or click icon to add</a:t>
            </a:r>
            <a:endParaRPr/>
          </a:p>
        </p:txBody>
      </p:sp>
      <p:sp>
        <p:nvSpPr>
          <p:cNvPr id="10" name="Picture Placeholder 8"/>
          <p:cNvSpPr>
            <a:spLocks noGrp="1"/>
          </p:cNvSpPr>
          <p:nvPr>
            <p:ph type="pic" sz="quarter" idx="15"/>
          </p:nvPr>
        </p:nvSpPr>
        <p:spPr>
          <a:xfrm>
            <a:off x="269875" y="762000"/>
            <a:ext cx="2092325" cy="2092325"/>
          </a:xfrm>
          <a:prstGeom prst="ellipse">
            <a:avLst/>
          </a:prstGeom>
          <a:ln w="28575">
            <a:solidFill>
              <a:schemeClr val="accent1"/>
            </a:solidFill>
          </a:ln>
        </p:spPr>
        <p:txBody>
          <a:bodyPr>
            <a:normAutofit/>
          </a:bodyPr>
          <a:lstStyle>
            <a:lvl1pPr marL="0" indent="0">
              <a:buNone/>
              <a:defRPr sz="1800">
                <a:solidFill>
                  <a:schemeClr val="bg1"/>
                </a:solidFill>
              </a:defRPr>
            </a:lvl1pPr>
          </a:lstStyle>
          <a:p>
            <a:r>
              <a:rPr lang="en-US" smtClean="0"/>
              <a:t>Drag picture to placeholder or click icon to add</a:t>
            </a:r>
            <a:endParaRPr/>
          </a:p>
        </p:txBody>
      </p:sp>
    </p:spTree>
    <p:extLst>
      <p:ext uri="{BB962C8B-B14F-4D97-AF65-F5344CB8AC3E}">
        <p14:creationId xmlns:p14="http://schemas.microsoft.com/office/powerpoint/2010/main" val="437386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457200" y="2568388"/>
            <a:ext cx="8228013" cy="3468875"/>
          </a:xfrm>
        </p:spPr>
        <p:txBody>
          <a:bodyPr vert="eaVert"/>
          <a:lstStyle>
            <a:lvl5pPr>
              <a:defRPr/>
            </a:lvl5pPr>
            <a:lvl6pPr marL="1719072">
              <a:defRPr/>
            </a:lvl6pPr>
            <a:lvl7pPr marL="1719072">
              <a:defRPr/>
            </a:lvl7pPr>
            <a:lvl8pPr marL="1719072">
              <a:defRPr/>
            </a:lvl8pPr>
            <a:lvl9pPr marL="171907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A2E7FDD-8E6D-4DAF-AD4B-E251F7895081}" type="datetime1">
              <a:rPr lang="en-US" smtClean="0">
                <a:solidFill>
                  <a:prstClr val="black">
                    <a:lumMod val="50000"/>
                    <a:lumOff val="50000"/>
                  </a:prstClr>
                </a:solidFill>
              </a:rPr>
              <a:pPr/>
              <a:t>9/21/15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4EC2A50-BD5D-DE41-847E-1742FC3C9DC2}"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8442220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38"/>
            <a:ext cx="1524000" cy="5851525"/>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416859"/>
            <a:ext cx="6019800" cy="561564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FA1FE14-9C98-4D20-8439-5A87C2BDC61B}" type="datetime1">
              <a:rPr lang="en-US" smtClean="0">
                <a:solidFill>
                  <a:prstClr val="black">
                    <a:lumMod val="50000"/>
                    <a:lumOff val="50000"/>
                  </a:prstClr>
                </a:solidFill>
              </a:rPr>
              <a:pPr/>
              <a:t>9/21/15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4EC2A50-BD5D-DE41-847E-1742FC3C9DC2}"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3842395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399BF2-D5D2-4641-8B25-C9D77B0A85DA}" type="datetime1">
              <a:rPr lang="en-US" smtClean="0">
                <a:solidFill>
                  <a:prstClr val="black">
                    <a:lumMod val="50000"/>
                    <a:lumOff val="50000"/>
                  </a:prstClr>
                </a:solidFill>
              </a:rPr>
              <a:pPr/>
              <a:t>9/21/15</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24EC2A50-BD5D-DE41-847E-1742FC3C9DC2}"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9210232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40664"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40664"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631578"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1578"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388FA20A-5D94-5147-8FBE-880B360FE40F}" type="datetimeFigureOut">
              <a:rPr lang="en-US" smtClean="0"/>
              <a:t>9/21/15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EC2A50-BD5D-DE41-847E-1742FC3C9DC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88FA20A-5D94-5147-8FBE-880B360FE40F}" type="datetimeFigureOut">
              <a:rPr lang="en-US" smtClean="0"/>
              <a:t>9/21/15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C2A50-BD5D-DE41-847E-1742FC3C9DC2}" type="slidenum">
              <a:rPr lang="en-US" smtClean="0"/>
              <a:t>‹#›</a:t>
            </a:fld>
            <a:endParaRPr lang="en-US"/>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88FA20A-5D94-5147-8FBE-880B360FE40F}" type="datetimeFigureOut">
              <a:rPr lang="en-US" smtClean="0"/>
              <a:t>9/21/15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C2A50-BD5D-DE41-847E-1742FC3C9DC2}" type="slidenum">
              <a:rPr lang="en-US" smtClean="0"/>
              <a:t>‹#›</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2"/>
          <p:cNvSpPr>
            <a:spLocks noGrp="1"/>
          </p:cNvSpPr>
          <p:nvPr>
            <p:ph sz="half" idx="14"/>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88FA20A-5D94-5147-8FBE-880B360FE40F}" type="datetimeFigureOut">
              <a:rPr lang="en-US" smtClean="0"/>
              <a:t>9/21/15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C2A50-BD5D-DE41-847E-1742FC3C9DC2}" type="slidenum">
              <a:rPr lang="en-US" smtClean="0"/>
              <a:t>‹#›</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388FA20A-5D94-5147-8FBE-880B360FE40F}" type="datetimeFigureOut">
              <a:rPr lang="en-US" smtClean="0"/>
              <a:t>9/21/15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EC2A50-BD5D-DE41-847E-1742FC3C9DC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slideLayout" Target="../slideLayouts/slideLayout28.xml"/><Relationship Id="rId13" Type="http://schemas.openxmlformats.org/officeDocument/2006/relationships/slideLayout" Target="../slideLayouts/slideLayout29.xml"/><Relationship Id="rId14" Type="http://schemas.openxmlformats.org/officeDocument/2006/relationships/slideLayout" Target="../slideLayouts/slideLayout30.xml"/><Relationship Id="rId15" Type="http://schemas.openxmlformats.org/officeDocument/2006/relationships/slideLayout" Target="../slideLayouts/slideLayout31.xml"/><Relationship Id="rId16" Type="http://schemas.openxmlformats.org/officeDocument/2006/relationships/slideLayout" Target="../slideLayouts/slideLayout32.xml"/><Relationship Id="rId17" Type="http://schemas.openxmlformats.org/officeDocument/2006/relationships/theme" Target="../theme/theme2.xml"/><Relationship Id="rId18" Type="http://schemas.openxmlformats.org/officeDocument/2006/relationships/image" Target="../media/image4.png"/><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3.xml"/><Relationship Id="rId12" Type="http://schemas.openxmlformats.org/officeDocument/2006/relationships/slideLayout" Target="../slideLayouts/slideLayout44.xml"/><Relationship Id="rId13" Type="http://schemas.openxmlformats.org/officeDocument/2006/relationships/slideLayout" Target="../slideLayouts/slideLayout45.xml"/><Relationship Id="rId14" Type="http://schemas.openxmlformats.org/officeDocument/2006/relationships/slideLayout" Target="../slideLayouts/slideLayout46.xml"/><Relationship Id="rId15" Type="http://schemas.openxmlformats.org/officeDocument/2006/relationships/slideLayout" Target="../slideLayouts/slideLayout47.xml"/><Relationship Id="rId16" Type="http://schemas.openxmlformats.org/officeDocument/2006/relationships/slideLayout" Target="../slideLayouts/slideLayout48.xml"/><Relationship Id="rId17" Type="http://schemas.openxmlformats.org/officeDocument/2006/relationships/theme" Target="../theme/theme3.xml"/><Relationship Id="rId18" Type="http://schemas.openxmlformats.org/officeDocument/2006/relationships/image" Target="../media/image4.png"/><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10"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5141"/>
            <a:ext cx="8229600" cy="1143000"/>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39775" y="2770094"/>
            <a:ext cx="7662864" cy="326716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fld id="{388FA20A-5D94-5147-8FBE-880B360FE40F}" type="datetimeFigureOut">
              <a:rPr lang="en-US" smtClean="0"/>
              <a:t>9/21/15</a:t>
            </a:fld>
            <a:endParaRPr lang="en-US"/>
          </a:p>
        </p:txBody>
      </p:sp>
      <p:sp>
        <p:nvSpPr>
          <p:cNvPr id="5" name="Footer Placeholder 4"/>
          <p:cNvSpPr>
            <a:spLocks noGrp="1"/>
          </p:cNvSpPr>
          <p:nvPr>
            <p:ph type="ftr" sz="quarter" idx="3"/>
          </p:nvPr>
        </p:nvSpPr>
        <p:spPr>
          <a:xfrm>
            <a:off x="5789613" y="6356350"/>
            <a:ext cx="2895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100" b="1">
                <a:solidFill>
                  <a:schemeClr val="tx1">
                    <a:lumMod val="50000"/>
                    <a:lumOff val="50000"/>
                  </a:schemeClr>
                </a:solidFill>
              </a:defRPr>
            </a:lvl1pPr>
          </a:lstStyle>
          <a:p>
            <a:fld id="{24EC2A50-BD5D-DE41-847E-1742FC3C9DC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Lst>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5141"/>
            <a:ext cx="8229600" cy="1143000"/>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39775" y="2770094"/>
            <a:ext cx="7662864" cy="326716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fld id="{388FA20A-5D94-5147-8FBE-880B360FE40F}" type="datetimeFigureOut">
              <a:rPr lang="en-US" smtClean="0">
                <a:solidFill>
                  <a:prstClr val="black">
                    <a:lumMod val="50000"/>
                    <a:lumOff val="50000"/>
                  </a:prstClr>
                </a:solidFill>
              </a:rPr>
              <a:pPr/>
              <a:t>9/21/15</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5789613" y="6356350"/>
            <a:ext cx="2895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100" b="1">
                <a:solidFill>
                  <a:schemeClr val="tx1">
                    <a:lumMod val="50000"/>
                    <a:lumOff val="50000"/>
                  </a:schemeClr>
                </a:solidFill>
              </a:defRPr>
            </a:lvl1pPr>
          </a:lstStyle>
          <a:p>
            <a:fld id="{24EC2A50-BD5D-DE41-847E-1742FC3C9DC2}"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199288842"/>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 id="2147484001" r:id="rId14"/>
    <p:sldLayoutId id="2147484002" r:id="rId15"/>
    <p:sldLayoutId id="2147484003" r:id="rId16"/>
  </p:sldLayoutIdLst>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5141"/>
            <a:ext cx="8229600" cy="1143000"/>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39775" y="2770094"/>
            <a:ext cx="7662864" cy="326716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fld id="{3A79CD54-3688-4BD6-8D47-9D6E44005EC7}" type="datetime1">
              <a:rPr lang="en-US" smtClean="0">
                <a:solidFill>
                  <a:prstClr val="black">
                    <a:lumMod val="50000"/>
                    <a:lumOff val="50000"/>
                  </a:prstClr>
                </a:solidFill>
              </a:rPr>
              <a:pPr/>
              <a:t>9/21/15</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5789613" y="6356350"/>
            <a:ext cx="2895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100" b="1">
                <a:solidFill>
                  <a:schemeClr val="tx1">
                    <a:lumMod val="50000"/>
                    <a:lumOff val="50000"/>
                  </a:schemeClr>
                </a:solidFill>
              </a:defRPr>
            </a:lvl1pPr>
          </a:lstStyle>
          <a:p>
            <a:fld id="{24EC2A50-BD5D-DE41-847E-1742FC3C9DC2}"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951979718"/>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 id="2147484020" r:id="rId14"/>
    <p:sldLayoutId id="2147484021" r:id="rId15"/>
    <p:sldLayoutId id="2147484022" r:id="rId16"/>
  </p:sldLayoutIdLst>
  <p:hf sldNum="0" hdr="0" ftr="0" dt="0"/>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xml"/><Relationship Id="rId3" Type="http://schemas.openxmlformats.org/officeDocument/2006/relationships/chart" Target="../charts/char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3.xml"/><Relationship Id="rId3" Type="http://schemas.openxmlformats.org/officeDocument/2006/relationships/chart" Target="../charts/char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5.xml"/><Relationship Id="rId3" Type="http://schemas.openxmlformats.org/officeDocument/2006/relationships/chart" Target="../charts/char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7.xml"/><Relationship Id="rId3" Type="http://schemas.openxmlformats.org/officeDocument/2006/relationships/chart" Target="../charts/char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5"/>
          <p:cNvSpPr txBox="1">
            <a:spLocks noGrp="1"/>
          </p:cNvSpPr>
          <p:nvPr/>
        </p:nvSpPr>
        <p:spPr bwMode="auto">
          <a:xfrm>
            <a:off x="8604250" y="6424613"/>
            <a:ext cx="5397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algn="r" eaLnBrk="1" hangingPunct="1"/>
            <a:fld id="{BB1DF372-1DCF-42C6-82AE-35BAD1DC45A4}" type="slidenum">
              <a:rPr lang="en-US" sz="1600" i="0">
                <a:solidFill>
                  <a:srgbClr val="FFFF00"/>
                </a:solidFill>
              </a:rPr>
              <a:pPr algn="r" eaLnBrk="1" hangingPunct="1"/>
              <a:t>1</a:t>
            </a:fld>
            <a:endParaRPr lang="en-US" sz="1600" i="0">
              <a:solidFill>
                <a:srgbClr val="FFFF00"/>
              </a:solidFill>
            </a:endParaRPr>
          </a:p>
        </p:txBody>
      </p:sp>
      <p:sp>
        <p:nvSpPr>
          <p:cNvPr id="57347" name="Rectangle 2"/>
          <p:cNvSpPr>
            <a:spLocks noGrp="1" noChangeArrowheads="1"/>
          </p:cNvSpPr>
          <p:nvPr>
            <p:ph type="title" idx="4294967295"/>
          </p:nvPr>
        </p:nvSpPr>
        <p:spPr>
          <a:xfrm>
            <a:off x="1" y="110779"/>
            <a:ext cx="9144000" cy="508000"/>
          </a:xfrm>
        </p:spPr>
        <p:txBody>
          <a:bodyPr/>
          <a:lstStyle/>
          <a:p>
            <a:r>
              <a:rPr lang="en-US" altLang="zh-CN" sz="3200" b="1" dirty="0" smtClean="0">
                <a:solidFill>
                  <a:srgbClr val="53F7FB"/>
                </a:solidFill>
                <a:latin typeface="Perpetua" panose="02020502060401020303" pitchFamily="18" charset="0"/>
                <a:ea typeface="宋体" charset="-122"/>
              </a:rPr>
              <a:t>National Press Club, Washington</a:t>
            </a:r>
          </a:p>
        </p:txBody>
      </p:sp>
      <p:sp>
        <p:nvSpPr>
          <p:cNvPr id="22532" name="Rectangle 3"/>
          <p:cNvSpPr>
            <a:spLocks noGrp="1" noChangeArrowheads="1"/>
          </p:cNvSpPr>
          <p:nvPr>
            <p:ph type="body" idx="4294967295"/>
          </p:nvPr>
        </p:nvSpPr>
        <p:spPr>
          <a:xfrm>
            <a:off x="0" y="5847008"/>
            <a:ext cx="9143999" cy="874467"/>
          </a:xfrm>
        </p:spPr>
        <p:txBody>
          <a:bodyPr>
            <a:noAutofit/>
          </a:bodyPr>
          <a:lstStyle/>
          <a:p>
            <a:pPr marL="0" indent="0" algn="ctr" eaLnBrk="1" hangingPunct="1">
              <a:spcBef>
                <a:spcPts val="0"/>
              </a:spcBef>
              <a:buFontTx/>
              <a:buNone/>
            </a:pPr>
            <a:r>
              <a:rPr lang="en-US" altLang="zh-CN" sz="2600" b="1" dirty="0" smtClean="0">
                <a:solidFill>
                  <a:srgbClr val="9418C6"/>
                </a:solidFill>
                <a:latin typeface="Perpetua" pitchFamily="18" charset="0"/>
                <a:ea typeface="宋体" charset="-122"/>
              </a:rPr>
              <a:t>Thomas Pogge</a:t>
            </a:r>
          </a:p>
          <a:p>
            <a:pPr marL="0" lvl="0" indent="0" algn="ctr">
              <a:spcBef>
                <a:spcPts val="0"/>
              </a:spcBef>
              <a:buClr>
                <a:srgbClr val="80B606"/>
              </a:buClr>
              <a:buNone/>
            </a:pPr>
            <a:r>
              <a:rPr lang="en-US" altLang="zh-CN" b="1" dirty="0" err="1">
                <a:solidFill>
                  <a:srgbClr val="7718C6"/>
                </a:solidFill>
                <a:latin typeface="Perpetua" pitchFamily="18" charset="0"/>
                <a:ea typeface="宋体" charset="-122"/>
              </a:rPr>
              <a:t>Leitner</a:t>
            </a:r>
            <a:r>
              <a:rPr lang="en-US" altLang="zh-CN" b="1" dirty="0">
                <a:solidFill>
                  <a:srgbClr val="7718C6"/>
                </a:solidFill>
                <a:latin typeface="Perpetua" pitchFamily="18" charset="0"/>
                <a:ea typeface="宋体" charset="-122"/>
              </a:rPr>
              <a:t> Professor of Philosophy and International </a:t>
            </a:r>
            <a:r>
              <a:rPr lang="en-US" altLang="zh-CN" b="1" dirty="0" smtClean="0">
                <a:solidFill>
                  <a:srgbClr val="7718C6"/>
                </a:solidFill>
                <a:latin typeface="Perpetua" pitchFamily="18" charset="0"/>
                <a:ea typeface="宋体" charset="-122"/>
              </a:rPr>
              <a:t>Affairs, Yale</a:t>
            </a:r>
            <a:endParaRPr lang="en-US" altLang="zh-CN" b="1" dirty="0">
              <a:solidFill>
                <a:srgbClr val="7718C6"/>
              </a:solidFill>
              <a:latin typeface="Perpetua" pitchFamily="18" charset="0"/>
              <a:ea typeface="宋体" charset="-122"/>
            </a:endParaRPr>
          </a:p>
        </p:txBody>
      </p:sp>
      <p:sp>
        <p:nvSpPr>
          <p:cNvPr id="2" name="Rectangle 1"/>
          <p:cNvSpPr/>
          <p:nvPr/>
        </p:nvSpPr>
        <p:spPr>
          <a:xfrm>
            <a:off x="381000" y="2423018"/>
            <a:ext cx="8393545" cy="2123658"/>
          </a:xfrm>
          <a:prstGeom prst="rect">
            <a:avLst/>
          </a:prstGeom>
        </p:spPr>
        <p:txBody>
          <a:bodyPr wrap="square">
            <a:spAutoFit/>
          </a:bodyPr>
          <a:lstStyle/>
          <a:p>
            <a:pPr algn="ctr"/>
            <a:r>
              <a:rPr lang="en-US" altLang="zh-CN" sz="6600" b="1" dirty="0" smtClean="0">
                <a:solidFill>
                  <a:srgbClr val="3526FA"/>
                </a:solidFill>
                <a:latin typeface="Perpetua" pitchFamily="18" charset="0"/>
                <a:ea typeface="宋体" charset="-122"/>
              </a:rPr>
              <a:t>Illicit Financial Flows and Human Rights</a:t>
            </a:r>
            <a:endParaRPr lang="en-US" sz="6600" dirty="0">
              <a:solidFill>
                <a:srgbClr val="3526FA"/>
              </a:solidFill>
            </a:endParaRPr>
          </a:p>
        </p:txBody>
      </p:sp>
    </p:spTree>
    <p:extLst>
      <p:ext uri="{BB962C8B-B14F-4D97-AF65-F5344CB8AC3E}">
        <p14:creationId xmlns:p14="http://schemas.microsoft.com/office/powerpoint/2010/main" val="1037477890"/>
      </p:ext>
    </p:extLst>
  </p:cSld>
  <p:clrMapOvr>
    <a:masterClrMapping/>
  </p:clrMapOvr>
  <p:transition xmlns:p14="http://schemas.microsoft.com/office/powerpoint/2010/main" spd="slow">
    <p:pull dir="d"/>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604250" y="6424613"/>
            <a:ext cx="5397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algn="r" eaLnBrk="1" hangingPunct="1"/>
            <a:fld id="{B43EAAD3-E582-4A95-87D7-6FB0206ED2A5}" type="slidenum">
              <a:rPr lang="en-US" sz="1600">
                <a:solidFill>
                  <a:srgbClr val="FFFF00"/>
                </a:solidFill>
              </a:rPr>
              <a:pPr algn="r" eaLnBrk="1" hangingPunct="1"/>
              <a:t>10</a:t>
            </a:fld>
            <a:endParaRPr lang="en-US" sz="1600">
              <a:solidFill>
                <a:srgbClr val="FFFF00"/>
              </a:solidFill>
            </a:endParaRPr>
          </a:p>
        </p:txBody>
      </p:sp>
      <p:sp>
        <p:nvSpPr>
          <p:cNvPr id="5123" name="Rectangle 2"/>
          <p:cNvSpPr>
            <a:spLocks noGrp="1" noChangeArrowheads="1"/>
          </p:cNvSpPr>
          <p:nvPr>
            <p:ph type="title" idx="4294967295"/>
          </p:nvPr>
        </p:nvSpPr>
        <p:spPr>
          <a:xfrm>
            <a:off x="-77119" y="24137"/>
            <a:ext cx="9144000" cy="965771"/>
          </a:xfrm>
        </p:spPr>
        <p:txBody>
          <a:bodyPr/>
          <a:lstStyle/>
          <a:p>
            <a:pPr>
              <a:lnSpc>
                <a:spcPct val="114000"/>
              </a:lnSpc>
            </a:pPr>
            <a:r>
              <a:rPr lang="en-US" sz="4400" b="1" dirty="0">
                <a:solidFill>
                  <a:srgbClr val="FFFF00"/>
                </a:solidFill>
                <a:latin typeface="Perpetua" pitchFamily="18" charset="0"/>
              </a:rPr>
              <a:t>Counter-</a:t>
            </a:r>
            <a:r>
              <a:rPr lang="en-US" sz="4400" b="1" dirty="0" smtClean="0">
                <a:solidFill>
                  <a:srgbClr val="FFFF00"/>
                </a:solidFill>
                <a:latin typeface="Perpetua" pitchFamily="18" charset="0"/>
              </a:rPr>
              <a:t>Argument: Progress</a:t>
            </a:r>
          </a:p>
        </p:txBody>
      </p:sp>
      <p:sp>
        <p:nvSpPr>
          <p:cNvPr id="7172" name="Rectangle 3"/>
          <p:cNvSpPr>
            <a:spLocks noGrp="1" noChangeArrowheads="1"/>
          </p:cNvSpPr>
          <p:nvPr>
            <p:ph type="body" idx="4294967295"/>
          </p:nvPr>
        </p:nvSpPr>
        <p:spPr>
          <a:xfrm>
            <a:off x="332823" y="1880314"/>
            <a:ext cx="8541302" cy="3199251"/>
          </a:xfrm>
        </p:spPr>
        <p:txBody>
          <a:bodyPr>
            <a:normAutofit/>
          </a:bodyPr>
          <a:lstStyle/>
          <a:p>
            <a:pPr>
              <a:lnSpc>
                <a:spcPct val="118000"/>
              </a:lnSpc>
              <a:spcBef>
                <a:spcPct val="0"/>
              </a:spcBef>
              <a:buNone/>
            </a:pPr>
            <a:r>
              <a:rPr lang="en-US" sz="2700" b="1" dirty="0">
                <a:solidFill>
                  <a:schemeClr val="tx1"/>
                </a:solidFill>
                <a:latin typeface="Perpetua" pitchFamily="18" charset="0"/>
                <a:cs typeface="Arial" pitchFamily="34" charset="0"/>
              </a:rPr>
              <a:t>	</a:t>
            </a:r>
            <a:r>
              <a:rPr lang="en-US" sz="2700" b="1" dirty="0" smtClean="0">
                <a:solidFill>
                  <a:schemeClr val="tx1"/>
                </a:solidFill>
                <a:latin typeface="Perpetua" pitchFamily="18" charset="0"/>
                <a:cs typeface="Arial" pitchFamily="34" charset="0"/>
              </a:rPr>
              <a:t>As the success of the Millennium Development Goals shows, the situation of the world’s poor is getting steadily better and better.</a:t>
            </a:r>
            <a:r>
              <a:rPr lang="en-US" sz="3600" b="1" dirty="0" smtClean="0">
                <a:solidFill>
                  <a:schemeClr val="tx1"/>
                </a:solidFill>
                <a:latin typeface="Perpetua" pitchFamily="18" charset="0"/>
                <a:cs typeface="Arial" pitchFamily="34" charset="0"/>
              </a:rPr>
              <a:t>	</a:t>
            </a:r>
            <a:endParaRPr lang="en-US" sz="2700" b="1" dirty="0">
              <a:solidFill>
                <a:srgbClr val="FF0000"/>
              </a:solidFill>
              <a:latin typeface="Perpetua" pitchFamily="18" charset="0"/>
              <a:cs typeface="Arial" pitchFamily="34" charset="0"/>
            </a:endParaRPr>
          </a:p>
        </p:txBody>
      </p:sp>
    </p:spTree>
    <p:extLst>
      <p:ext uri="{BB962C8B-B14F-4D97-AF65-F5344CB8AC3E}">
        <p14:creationId xmlns:p14="http://schemas.microsoft.com/office/powerpoint/2010/main" val="1299585470"/>
      </p:ext>
    </p:extLst>
  </p:cSld>
  <p:clrMapOvr>
    <a:masterClrMapping/>
  </p:clrMapOvr>
  <p:transition xmlns:p14="http://schemas.microsoft.com/office/powerpoint/2010/main" spd="slow">
    <p:pull dir="d"/>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3BFF174-ECE3-43D4-BBE5-DB4DDB118C58}" type="slidenum">
              <a:rPr lang="en-US" smtClean="0">
                <a:solidFill>
                  <a:prstClr val="black">
                    <a:lumMod val="50000"/>
                    <a:lumOff val="50000"/>
                  </a:prstClr>
                </a:solidFill>
              </a:rPr>
              <a:pPr/>
              <a:t>11</a:t>
            </a:fld>
            <a:endParaRPr lang="en-US">
              <a:solidFill>
                <a:prstClr val="black">
                  <a:lumMod val="50000"/>
                  <a:lumOff val="50000"/>
                </a:prst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116497803"/>
              </p:ext>
            </p:extLst>
          </p:nvPr>
        </p:nvGraphicFramePr>
        <p:xfrm>
          <a:off x="0" y="0"/>
          <a:ext cx="9144000" cy="6857998"/>
        </p:xfrm>
        <a:graphic>
          <a:graphicData uri="http://schemas.openxmlformats.org/drawingml/2006/table">
            <a:tbl>
              <a:tblPr firstRow="1" firstCol="1" bandRow="1">
                <a:tableStyleId>{5C22544A-7EE6-4342-B048-85BDC9FD1C3A}</a:tableStyleId>
              </a:tblPr>
              <a:tblGrid>
                <a:gridCol w="2344510"/>
                <a:gridCol w="3079056"/>
                <a:gridCol w="3720434"/>
              </a:tblGrid>
              <a:tr h="1343688">
                <a:tc>
                  <a:txBody>
                    <a:bodyPr/>
                    <a:lstStyle/>
                    <a:p>
                      <a:pPr marL="0" marR="0" algn="ctr">
                        <a:lnSpc>
                          <a:spcPct val="100000"/>
                        </a:lnSpc>
                        <a:spcBef>
                          <a:spcPts val="0"/>
                        </a:spcBef>
                        <a:spcAft>
                          <a:spcPts val="0"/>
                        </a:spcAft>
                      </a:pPr>
                      <a:r>
                        <a:rPr lang="en-US" sz="4000" dirty="0">
                          <a:solidFill>
                            <a:schemeClr val="bg1"/>
                          </a:solidFill>
                          <a:effectLst/>
                          <a:latin typeface="Perpetua" pitchFamily="18" charset="0"/>
                        </a:rPr>
                        <a:t>Year</a:t>
                      </a:r>
                      <a:endParaRPr lang="en-US" sz="4000" dirty="0">
                        <a:solidFill>
                          <a:schemeClr val="bg1"/>
                        </a:solidFill>
                        <a:effectLst/>
                        <a:latin typeface="Perpetua" pitchFamily="18" charset="0"/>
                        <a:ea typeface="Times New Roman"/>
                        <a:cs typeface="Times New Roman"/>
                      </a:endParaRPr>
                    </a:p>
                  </a:txBody>
                  <a:tcPr marL="68580" marR="68580" marT="0" marB="0" anchor="b">
                    <a:solidFill>
                      <a:srgbClr val="9933FF"/>
                    </a:solidFill>
                  </a:tcPr>
                </a:tc>
                <a:tc>
                  <a:txBody>
                    <a:bodyPr/>
                    <a:lstStyle/>
                    <a:p>
                      <a:pPr marL="0" marR="0" algn="ctr">
                        <a:lnSpc>
                          <a:spcPct val="100000"/>
                        </a:lnSpc>
                        <a:spcBef>
                          <a:spcPts val="0"/>
                        </a:spcBef>
                        <a:spcAft>
                          <a:spcPts val="0"/>
                        </a:spcAft>
                      </a:pPr>
                      <a:r>
                        <a:rPr lang="en-US" sz="3000" dirty="0">
                          <a:solidFill>
                            <a:srgbClr val="FFFF00"/>
                          </a:solidFill>
                          <a:effectLst/>
                          <a:latin typeface="Perpetua" pitchFamily="18" charset="0"/>
                        </a:rPr>
                        <a:t>Undernourished </a:t>
                      </a:r>
                      <a:r>
                        <a:rPr lang="en-US" sz="3000" dirty="0" smtClean="0">
                          <a:solidFill>
                            <a:srgbClr val="FFFF00"/>
                          </a:solidFill>
                          <a:effectLst/>
                          <a:latin typeface="Perpetua" pitchFamily="18" charset="0"/>
                        </a:rPr>
                        <a:t>in Millions (2011)</a:t>
                      </a:r>
                      <a:endParaRPr lang="en-US" sz="3000" dirty="0">
                        <a:solidFill>
                          <a:srgbClr val="FFFF00"/>
                        </a:solidFill>
                        <a:effectLst/>
                        <a:latin typeface="Perpetua" pitchFamily="18" charset="0"/>
                        <a:ea typeface="Times New Roman"/>
                        <a:cs typeface="Times New Roman"/>
                      </a:endParaRPr>
                    </a:p>
                  </a:txBody>
                  <a:tcPr marL="68580" marR="68580" marT="0" marB="0" anchor="ctr">
                    <a:solidFill>
                      <a:srgbClr val="9933FF"/>
                    </a:solidFill>
                  </a:tcPr>
                </a:tc>
                <a:tc>
                  <a:txBody>
                    <a:bodyPr/>
                    <a:lstStyle/>
                    <a:p>
                      <a:pPr marL="0" marR="0" algn="ctr">
                        <a:lnSpc>
                          <a:spcPct val="100000"/>
                        </a:lnSpc>
                        <a:spcBef>
                          <a:spcPts val="0"/>
                        </a:spcBef>
                        <a:spcAft>
                          <a:spcPts val="0"/>
                        </a:spcAft>
                      </a:pPr>
                      <a:r>
                        <a:rPr lang="en-US" sz="3000" dirty="0" smtClean="0">
                          <a:solidFill>
                            <a:srgbClr val="FFFF00"/>
                          </a:solidFill>
                          <a:effectLst/>
                          <a:latin typeface="Perpetua" pitchFamily="18" charset="0"/>
                        </a:rPr>
                        <a:t>… with “improved” methodology (2012)</a:t>
                      </a:r>
                      <a:endParaRPr lang="en-US" sz="3000" dirty="0">
                        <a:solidFill>
                          <a:srgbClr val="FFFF00"/>
                        </a:solidFill>
                        <a:effectLst/>
                        <a:latin typeface="Perpetua" pitchFamily="18" charset="0"/>
                        <a:ea typeface="Times New Roman"/>
                        <a:cs typeface="Times New Roman"/>
                      </a:endParaRPr>
                    </a:p>
                  </a:txBody>
                  <a:tcPr marL="68580" marR="68580" marT="0" marB="0" anchor="ctr">
                    <a:solidFill>
                      <a:srgbClr val="9933FF"/>
                    </a:solidFill>
                  </a:tcP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1969–1971</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dirty="0">
                          <a:effectLst/>
                          <a:latin typeface="Perpetua" pitchFamily="18" charset="0"/>
                        </a:rPr>
                        <a:t>  878</a:t>
                      </a:r>
                      <a:endParaRPr lang="en-US" sz="3300" b="1" dirty="0">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endParaRPr lang="en-US" sz="3300" b="1" dirty="0">
                        <a:effectLst/>
                        <a:latin typeface="Perpetua" pitchFamily="18" charset="0"/>
                        <a:ea typeface="Times New Roman"/>
                        <a:cs typeface="Times New Roman"/>
                      </a:endParaRPr>
                    </a:p>
                  </a:txBody>
                  <a:tcPr marL="68580" marR="68580" marT="0" marB="0" anchor="ct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1979–1981</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dirty="0">
                          <a:effectLst/>
                          <a:latin typeface="Perpetua" pitchFamily="18" charset="0"/>
                        </a:rPr>
                        <a:t>  853</a:t>
                      </a:r>
                      <a:endParaRPr lang="en-US" sz="3300" b="1" dirty="0">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endParaRPr lang="en-US" sz="3300" b="1" dirty="0">
                        <a:effectLst/>
                        <a:latin typeface="Perpetua" pitchFamily="18" charset="0"/>
                        <a:ea typeface="Times New Roman"/>
                        <a:cs typeface="Times New Roman"/>
                      </a:endParaRPr>
                    </a:p>
                  </a:txBody>
                  <a:tcPr marL="68580" marR="68580" marT="0" marB="0" anchor="ct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1990–1992</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dirty="0">
                          <a:solidFill>
                            <a:srgbClr val="FF00FF"/>
                          </a:solidFill>
                          <a:effectLst/>
                          <a:latin typeface="Perpetua" pitchFamily="18" charset="0"/>
                        </a:rPr>
                        <a:t>  843</a:t>
                      </a:r>
                      <a:endParaRPr lang="en-US" sz="3300" b="1" dirty="0">
                        <a:solidFill>
                          <a:srgbClr val="FF00FF"/>
                        </a:solidFill>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endParaRPr lang="en-US" sz="3300" b="1" dirty="0">
                        <a:solidFill>
                          <a:srgbClr val="FF00FF"/>
                        </a:solidFill>
                        <a:effectLst/>
                        <a:latin typeface="Perpetua" pitchFamily="18" charset="0"/>
                        <a:ea typeface="Times New Roman"/>
                        <a:cs typeface="Times New Roman"/>
                      </a:endParaRPr>
                    </a:p>
                  </a:txBody>
                  <a:tcPr marL="68580" marR="68580" marT="0" marB="0" anchor="ct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1995–1997</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dirty="0">
                          <a:solidFill>
                            <a:schemeClr val="tx1"/>
                          </a:solidFill>
                          <a:effectLst/>
                          <a:latin typeface="Perpetua" pitchFamily="18" charset="0"/>
                        </a:rPr>
                        <a:t>  788</a:t>
                      </a:r>
                      <a:endParaRPr lang="en-US" sz="3300" b="1" dirty="0">
                        <a:solidFill>
                          <a:schemeClr val="tx1"/>
                        </a:solidFill>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endParaRPr lang="en-US" sz="3300" b="1" dirty="0">
                        <a:solidFill>
                          <a:srgbClr val="FF0000"/>
                        </a:solidFill>
                        <a:effectLst/>
                        <a:latin typeface="Perpetua" pitchFamily="18" charset="0"/>
                        <a:ea typeface="Times New Roman"/>
                        <a:cs typeface="Times New Roman"/>
                      </a:endParaRPr>
                    </a:p>
                  </a:txBody>
                  <a:tcPr marL="68580" marR="68580" marT="0" marB="0" anchor="ct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2000–2002</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dirty="0">
                          <a:solidFill>
                            <a:schemeClr val="tx1"/>
                          </a:solidFill>
                          <a:effectLst/>
                          <a:latin typeface="Perpetua" pitchFamily="18" charset="0"/>
                        </a:rPr>
                        <a:t>  833</a:t>
                      </a:r>
                      <a:endParaRPr lang="en-US" sz="3300" b="1" dirty="0">
                        <a:solidFill>
                          <a:schemeClr val="tx1"/>
                        </a:solidFill>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endParaRPr lang="en-US" sz="3300" b="1" dirty="0">
                        <a:solidFill>
                          <a:srgbClr val="FF0000"/>
                        </a:solidFill>
                        <a:effectLst/>
                        <a:latin typeface="Perpetua" pitchFamily="18" charset="0"/>
                        <a:ea typeface="Times New Roman"/>
                        <a:cs typeface="Times New Roman"/>
                      </a:endParaRPr>
                    </a:p>
                  </a:txBody>
                  <a:tcPr marL="68580" marR="68580" marT="0" marB="0" anchor="ct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2005–2007</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dirty="0">
                          <a:solidFill>
                            <a:schemeClr val="tx1"/>
                          </a:solidFill>
                          <a:effectLst/>
                          <a:latin typeface="Perpetua" pitchFamily="18" charset="0"/>
                        </a:rPr>
                        <a:t>  848</a:t>
                      </a:r>
                      <a:endParaRPr lang="en-US" sz="3300" b="1" dirty="0">
                        <a:solidFill>
                          <a:schemeClr val="tx1"/>
                        </a:solidFill>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endParaRPr lang="en-US" sz="3300" b="1" dirty="0">
                        <a:effectLst/>
                        <a:latin typeface="Perpetua" pitchFamily="18" charset="0"/>
                        <a:ea typeface="Times New Roman"/>
                        <a:cs typeface="Times New Roman"/>
                      </a:endParaRPr>
                    </a:p>
                  </a:txBody>
                  <a:tcPr marL="68580" marR="68580" marT="0" marB="0" anchor="ct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2008</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a:effectLst/>
                          <a:latin typeface="Perpetua" pitchFamily="18" charset="0"/>
                        </a:rPr>
                        <a:t>  963</a:t>
                      </a:r>
                      <a:endParaRPr lang="en-US" sz="3300" b="1">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endParaRPr lang="en-US" sz="3300" b="1" dirty="0">
                        <a:effectLst/>
                        <a:latin typeface="Perpetua" pitchFamily="18" charset="0"/>
                        <a:ea typeface="Times New Roman"/>
                        <a:cs typeface="Times New Roman"/>
                      </a:endParaRPr>
                    </a:p>
                  </a:txBody>
                  <a:tcPr marL="68580" marR="68580" marT="0" marB="0" anchor="ct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2009</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dirty="0" smtClean="0">
                          <a:effectLst/>
                          <a:latin typeface="Perpetua" pitchFamily="18" charset="0"/>
                        </a:rPr>
                        <a:t>1023</a:t>
                      </a:r>
                      <a:endParaRPr lang="en-US" sz="3300" b="1" dirty="0">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endParaRPr lang="en-US" sz="3300" b="1" dirty="0">
                        <a:effectLst/>
                        <a:latin typeface="Perpetua" pitchFamily="18" charset="0"/>
                        <a:ea typeface="Times New Roman"/>
                        <a:cs typeface="Times New Roman"/>
                      </a:endParaRPr>
                    </a:p>
                  </a:txBody>
                  <a:tcPr marL="68580" marR="68580" marT="0" marB="0" anchor="ct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2010</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dirty="0">
                          <a:solidFill>
                            <a:srgbClr val="FF00FF"/>
                          </a:solidFill>
                          <a:effectLst/>
                          <a:latin typeface="Perpetua" pitchFamily="18" charset="0"/>
                        </a:rPr>
                        <a:t>  925</a:t>
                      </a:r>
                      <a:endParaRPr lang="en-US" sz="3300" b="1" dirty="0">
                        <a:solidFill>
                          <a:srgbClr val="FF00FF"/>
                        </a:solidFill>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endParaRPr lang="en-US" sz="3300" b="1" dirty="0">
                        <a:solidFill>
                          <a:srgbClr val="FF00FF"/>
                        </a:solidFill>
                        <a:effectLst/>
                        <a:latin typeface="Perpetua" pitchFamily="18" charset="0"/>
                        <a:ea typeface="Times New Roman"/>
                        <a:cs typeface="Times New Roman"/>
                      </a:endParaRPr>
                    </a:p>
                  </a:txBody>
                  <a:tcPr marL="68580" marR="68580" marT="0" marB="0" anchor="ctr"/>
                </a:tc>
              </a:tr>
              <a:tr h="551431">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cap="none" normalizeH="0" baseline="0" dirty="0" smtClean="0">
                          <a:ln>
                            <a:noFill/>
                          </a:ln>
                          <a:solidFill>
                            <a:srgbClr val="FFFF00"/>
                          </a:solidFill>
                          <a:effectLst/>
                          <a:latin typeface="Perpetua" pitchFamily="18" charset="0"/>
                          <a:cs typeface="Times New Roman" pitchFamily="18" charset="0"/>
                        </a:rPr>
                        <a:t>UN Food and Agriculture Organization (www.fao.org)</a:t>
                      </a:r>
                      <a:endParaRPr lang="en-US" sz="2500" dirty="0">
                        <a:solidFill>
                          <a:srgbClr val="FFFF00"/>
                        </a:solidFill>
                        <a:effectLst/>
                        <a:latin typeface="Perpetua" pitchFamily="18" charset="0"/>
                        <a:ea typeface="Times New Roman"/>
                        <a:cs typeface="Times New Roman"/>
                      </a:endParaRPr>
                    </a:p>
                  </a:txBody>
                  <a:tcPr marL="68580" marR="68580" marT="0" marB="0" anchor="ctr">
                    <a:solidFill>
                      <a:srgbClr val="9933FF"/>
                    </a:solidFill>
                  </a:tcPr>
                </a:tc>
                <a:tc hMerge="1">
                  <a:txBody>
                    <a:bodyPr/>
                    <a:lstStyle/>
                    <a:p>
                      <a:pPr marL="0" marR="0" algn="ctr">
                        <a:lnSpc>
                          <a:spcPct val="100000"/>
                        </a:lnSpc>
                        <a:spcBef>
                          <a:spcPts val="0"/>
                        </a:spcBef>
                        <a:spcAft>
                          <a:spcPts val="0"/>
                        </a:spcAft>
                      </a:pPr>
                      <a:endParaRPr lang="en-US" sz="2800" b="1" dirty="0">
                        <a:effectLst/>
                        <a:latin typeface="Palatino"/>
                        <a:ea typeface="Times New Roman"/>
                        <a:cs typeface="Times New Roman"/>
                      </a:endParaRPr>
                    </a:p>
                  </a:txBody>
                  <a:tcPr marL="68580" marR="68580" marT="0" marB="0" anchor="ctr"/>
                </a:tc>
                <a:tc hMerge="1">
                  <a:txBody>
                    <a:bodyPr/>
                    <a:lstStyle/>
                    <a:p>
                      <a:pPr marL="0" marR="0" algn="ctr">
                        <a:lnSpc>
                          <a:spcPct val="100000"/>
                        </a:lnSpc>
                        <a:spcBef>
                          <a:spcPts val="0"/>
                        </a:spcBef>
                        <a:spcAft>
                          <a:spcPts val="0"/>
                        </a:spcAft>
                      </a:pPr>
                      <a:endParaRPr lang="en-US" sz="2800" b="1" dirty="0">
                        <a:effectLst/>
                        <a:latin typeface="Palatino"/>
                        <a:ea typeface="Times New Roman"/>
                        <a:cs typeface="Times New Roman"/>
                      </a:endParaRPr>
                    </a:p>
                  </a:txBody>
                  <a:tcPr marL="68580" marR="68580" marT="0" marB="0" anchor="ctr"/>
                </a:tc>
              </a:tr>
            </a:tbl>
          </a:graphicData>
        </a:graphic>
      </p:graphicFrame>
    </p:spTree>
    <p:extLst>
      <p:ext uri="{BB962C8B-B14F-4D97-AF65-F5344CB8AC3E}">
        <p14:creationId xmlns:p14="http://schemas.microsoft.com/office/powerpoint/2010/main" val="119810805"/>
      </p:ext>
    </p:extLst>
  </p:cSld>
  <p:clrMapOvr>
    <a:masterClrMapping/>
  </p:clrMapOvr>
  <p:transition xmlns:p14="http://schemas.microsoft.com/office/powerpoint/2010/main" spd="slow">
    <p:pull dir="d"/>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3BFF174-ECE3-43D4-BBE5-DB4DDB118C58}" type="slidenum">
              <a:rPr lang="en-US" smtClean="0">
                <a:solidFill>
                  <a:prstClr val="black">
                    <a:lumMod val="50000"/>
                    <a:lumOff val="50000"/>
                  </a:prstClr>
                </a:solidFill>
              </a:rPr>
              <a:pPr/>
              <a:t>12</a:t>
            </a:fld>
            <a:endParaRPr lang="en-US">
              <a:solidFill>
                <a:prstClr val="black">
                  <a:lumMod val="50000"/>
                  <a:lumOff val="50000"/>
                </a:prst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318279978"/>
              </p:ext>
            </p:extLst>
          </p:nvPr>
        </p:nvGraphicFramePr>
        <p:xfrm>
          <a:off x="0" y="0"/>
          <a:ext cx="9144000" cy="6857998"/>
        </p:xfrm>
        <a:graphic>
          <a:graphicData uri="http://schemas.openxmlformats.org/drawingml/2006/table">
            <a:tbl>
              <a:tblPr firstRow="1" firstCol="1" bandRow="1">
                <a:tableStyleId>{5C22544A-7EE6-4342-B048-85BDC9FD1C3A}</a:tableStyleId>
              </a:tblPr>
              <a:tblGrid>
                <a:gridCol w="2344510"/>
                <a:gridCol w="3079056"/>
                <a:gridCol w="3720434"/>
              </a:tblGrid>
              <a:tr h="1343688">
                <a:tc>
                  <a:txBody>
                    <a:bodyPr/>
                    <a:lstStyle/>
                    <a:p>
                      <a:pPr marL="0" marR="0" algn="ctr">
                        <a:lnSpc>
                          <a:spcPct val="100000"/>
                        </a:lnSpc>
                        <a:spcBef>
                          <a:spcPts val="0"/>
                        </a:spcBef>
                        <a:spcAft>
                          <a:spcPts val="0"/>
                        </a:spcAft>
                      </a:pPr>
                      <a:r>
                        <a:rPr lang="en-US" sz="4000" dirty="0">
                          <a:solidFill>
                            <a:schemeClr val="bg1"/>
                          </a:solidFill>
                          <a:effectLst/>
                          <a:latin typeface="Perpetua" pitchFamily="18" charset="0"/>
                        </a:rPr>
                        <a:t>Year</a:t>
                      </a:r>
                      <a:endParaRPr lang="en-US" sz="4000" dirty="0">
                        <a:solidFill>
                          <a:schemeClr val="bg1"/>
                        </a:solidFill>
                        <a:effectLst/>
                        <a:latin typeface="Perpetua" pitchFamily="18" charset="0"/>
                        <a:ea typeface="Times New Roman"/>
                        <a:cs typeface="Times New Roman"/>
                      </a:endParaRPr>
                    </a:p>
                  </a:txBody>
                  <a:tcPr marL="68580" marR="68580" marT="0" marB="0" anchor="b">
                    <a:solidFill>
                      <a:srgbClr val="9933FF"/>
                    </a:solidFill>
                  </a:tcPr>
                </a:tc>
                <a:tc>
                  <a:txBody>
                    <a:bodyPr/>
                    <a:lstStyle/>
                    <a:p>
                      <a:pPr marL="0" marR="0" algn="ctr">
                        <a:lnSpc>
                          <a:spcPct val="100000"/>
                        </a:lnSpc>
                        <a:spcBef>
                          <a:spcPts val="0"/>
                        </a:spcBef>
                        <a:spcAft>
                          <a:spcPts val="0"/>
                        </a:spcAft>
                      </a:pPr>
                      <a:r>
                        <a:rPr lang="en-US" sz="3000" dirty="0">
                          <a:solidFill>
                            <a:srgbClr val="FFFF00"/>
                          </a:solidFill>
                          <a:effectLst/>
                          <a:latin typeface="Perpetua" pitchFamily="18" charset="0"/>
                        </a:rPr>
                        <a:t>Undernourished </a:t>
                      </a:r>
                      <a:r>
                        <a:rPr lang="en-US" sz="3000" dirty="0" smtClean="0">
                          <a:solidFill>
                            <a:srgbClr val="FFFF00"/>
                          </a:solidFill>
                          <a:effectLst/>
                          <a:latin typeface="Perpetua" pitchFamily="18" charset="0"/>
                        </a:rPr>
                        <a:t>in Millions (2011)</a:t>
                      </a:r>
                      <a:endParaRPr lang="en-US" sz="3000" dirty="0">
                        <a:solidFill>
                          <a:srgbClr val="FFFF00"/>
                        </a:solidFill>
                        <a:effectLst/>
                        <a:latin typeface="Perpetua" pitchFamily="18" charset="0"/>
                        <a:ea typeface="Times New Roman"/>
                        <a:cs typeface="Times New Roman"/>
                      </a:endParaRPr>
                    </a:p>
                  </a:txBody>
                  <a:tcPr marL="68580" marR="68580" marT="0" marB="0" anchor="ctr">
                    <a:solidFill>
                      <a:srgbClr val="9933FF"/>
                    </a:solidFill>
                  </a:tcPr>
                </a:tc>
                <a:tc>
                  <a:txBody>
                    <a:bodyPr/>
                    <a:lstStyle/>
                    <a:p>
                      <a:pPr marL="0" marR="0" algn="ctr">
                        <a:lnSpc>
                          <a:spcPct val="100000"/>
                        </a:lnSpc>
                        <a:spcBef>
                          <a:spcPts val="0"/>
                        </a:spcBef>
                        <a:spcAft>
                          <a:spcPts val="0"/>
                        </a:spcAft>
                      </a:pPr>
                      <a:r>
                        <a:rPr lang="en-US" sz="3000" dirty="0" smtClean="0">
                          <a:solidFill>
                            <a:srgbClr val="FFFF00"/>
                          </a:solidFill>
                          <a:effectLst/>
                          <a:latin typeface="Perpetua" pitchFamily="18" charset="0"/>
                        </a:rPr>
                        <a:t>… with “improved” methodology (2012)</a:t>
                      </a:r>
                      <a:endParaRPr lang="en-US" sz="3000" dirty="0">
                        <a:solidFill>
                          <a:srgbClr val="FFFF00"/>
                        </a:solidFill>
                        <a:effectLst/>
                        <a:latin typeface="Perpetua" pitchFamily="18" charset="0"/>
                        <a:ea typeface="Times New Roman"/>
                        <a:cs typeface="Times New Roman"/>
                      </a:endParaRPr>
                    </a:p>
                  </a:txBody>
                  <a:tcPr marL="68580" marR="68580" marT="0" marB="0" anchor="ctr">
                    <a:solidFill>
                      <a:srgbClr val="9933FF"/>
                    </a:solidFill>
                  </a:tcP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1969–1971</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dirty="0">
                          <a:effectLst/>
                          <a:latin typeface="Perpetua" pitchFamily="18" charset="0"/>
                        </a:rPr>
                        <a:t>  878</a:t>
                      </a:r>
                      <a:endParaRPr lang="en-US" sz="3300" b="1" dirty="0">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endParaRPr lang="en-US" sz="3300" b="1" dirty="0">
                        <a:effectLst/>
                        <a:latin typeface="Perpetua" pitchFamily="18" charset="0"/>
                        <a:ea typeface="Times New Roman"/>
                        <a:cs typeface="Times New Roman"/>
                      </a:endParaRPr>
                    </a:p>
                  </a:txBody>
                  <a:tcPr marL="68580" marR="68580" marT="0" marB="0" anchor="ct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1979–1981</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dirty="0">
                          <a:effectLst/>
                          <a:latin typeface="Perpetua" pitchFamily="18" charset="0"/>
                        </a:rPr>
                        <a:t>  853</a:t>
                      </a:r>
                      <a:endParaRPr lang="en-US" sz="3300" b="1" dirty="0">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endParaRPr lang="en-US" sz="3300" b="1" dirty="0">
                        <a:effectLst/>
                        <a:latin typeface="Perpetua" pitchFamily="18" charset="0"/>
                        <a:ea typeface="Times New Roman"/>
                        <a:cs typeface="Times New Roman"/>
                      </a:endParaRPr>
                    </a:p>
                  </a:txBody>
                  <a:tcPr marL="68580" marR="68580" marT="0" marB="0" anchor="ct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1990–1992</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dirty="0">
                          <a:solidFill>
                            <a:srgbClr val="FF00FF"/>
                          </a:solidFill>
                          <a:effectLst/>
                          <a:latin typeface="Perpetua" pitchFamily="18" charset="0"/>
                        </a:rPr>
                        <a:t>  843</a:t>
                      </a:r>
                      <a:endParaRPr lang="en-US" sz="3300" b="1" dirty="0">
                        <a:solidFill>
                          <a:srgbClr val="FF00FF"/>
                        </a:solidFill>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r>
                        <a:rPr lang="en-US" sz="3300" b="1" dirty="0" smtClean="0">
                          <a:solidFill>
                            <a:srgbClr val="FF00FF"/>
                          </a:solidFill>
                          <a:effectLst/>
                          <a:latin typeface="Perpetua" pitchFamily="18" charset="0"/>
                        </a:rPr>
                        <a:t>1000</a:t>
                      </a:r>
                      <a:endParaRPr lang="en-US" sz="3300" b="1" dirty="0">
                        <a:solidFill>
                          <a:srgbClr val="FF00FF"/>
                        </a:solidFill>
                        <a:effectLst/>
                        <a:latin typeface="Perpetua" pitchFamily="18" charset="0"/>
                        <a:ea typeface="Times New Roman"/>
                        <a:cs typeface="Times New Roman"/>
                      </a:endParaRPr>
                    </a:p>
                  </a:txBody>
                  <a:tcPr marL="68580" marR="68580" marT="0" marB="0" anchor="ct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1995–1997</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dirty="0">
                          <a:solidFill>
                            <a:srgbClr val="000000"/>
                          </a:solidFill>
                          <a:effectLst/>
                          <a:latin typeface="Perpetua" pitchFamily="18" charset="0"/>
                        </a:rPr>
                        <a:t>  788</a:t>
                      </a:r>
                      <a:endParaRPr lang="en-US" sz="3300" b="1" dirty="0">
                        <a:solidFill>
                          <a:srgbClr val="000000"/>
                        </a:solidFill>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endParaRPr lang="en-US" sz="3300" b="1" dirty="0">
                        <a:solidFill>
                          <a:srgbClr val="FF0000"/>
                        </a:solidFill>
                        <a:effectLst/>
                        <a:latin typeface="Perpetua" pitchFamily="18" charset="0"/>
                        <a:ea typeface="Times New Roman"/>
                        <a:cs typeface="Times New Roman"/>
                      </a:endParaRPr>
                    </a:p>
                  </a:txBody>
                  <a:tcPr marL="68580" marR="68580" marT="0" marB="0" anchor="ct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2000–2002</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dirty="0">
                          <a:solidFill>
                            <a:srgbClr val="000000"/>
                          </a:solidFill>
                          <a:effectLst/>
                          <a:latin typeface="Perpetua" pitchFamily="18" charset="0"/>
                        </a:rPr>
                        <a:t>  833</a:t>
                      </a:r>
                      <a:endParaRPr lang="en-US" sz="3300" b="1" dirty="0">
                        <a:solidFill>
                          <a:srgbClr val="000000"/>
                        </a:solidFill>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endParaRPr lang="en-US" sz="3300" b="1" dirty="0">
                        <a:solidFill>
                          <a:srgbClr val="FF0000"/>
                        </a:solidFill>
                        <a:effectLst/>
                        <a:latin typeface="Perpetua" pitchFamily="18" charset="0"/>
                        <a:ea typeface="Times New Roman"/>
                        <a:cs typeface="Times New Roman"/>
                      </a:endParaRPr>
                    </a:p>
                  </a:txBody>
                  <a:tcPr marL="68580" marR="68580" marT="0" marB="0" anchor="ct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2005–2007</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dirty="0">
                          <a:effectLst/>
                          <a:latin typeface="Perpetua" pitchFamily="18" charset="0"/>
                        </a:rPr>
                        <a:t>  848</a:t>
                      </a:r>
                      <a:endParaRPr lang="en-US" sz="3300" b="1" dirty="0">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endParaRPr lang="en-US" sz="3300" b="1" dirty="0">
                        <a:effectLst/>
                        <a:latin typeface="Perpetua" pitchFamily="18" charset="0"/>
                        <a:ea typeface="Times New Roman"/>
                        <a:cs typeface="Times New Roman"/>
                      </a:endParaRPr>
                    </a:p>
                  </a:txBody>
                  <a:tcPr marL="68580" marR="68580" marT="0" marB="0" anchor="ct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2008</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a:effectLst/>
                          <a:latin typeface="Perpetua" pitchFamily="18" charset="0"/>
                        </a:rPr>
                        <a:t>  963</a:t>
                      </a:r>
                      <a:endParaRPr lang="en-US" sz="3300" b="1">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endParaRPr lang="en-US" sz="3300" b="1" dirty="0">
                        <a:effectLst/>
                        <a:latin typeface="Perpetua" pitchFamily="18" charset="0"/>
                        <a:ea typeface="Times New Roman"/>
                        <a:cs typeface="Times New Roman"/>
                      </a:endParaRPr>
                    </a:p>
                  </a:txBody>
                  <a:tcPr marL="68580" marR="68580" marT="0" marB="0" anchor="ct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2009</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dirty="0" smtClean="0">
                          <a:effectLst/>
                          <a:latin typeface="Perpetua" pitchFamily="18" charset="0"/>
                        </a:rPr>
                        <a:t>1023</a:t>
                      </a:r>
                      <a:endParaRPr lang="en-US" sz="3300" b="1" dirty="0">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endParaRPr lang="en-US" sz="3300" b="1" dirty="0">
                        <a:effectLst/>
                        <a:latin typeface="Perpetua" pitchFamily="18" charset="0"/>
                        <a:ea typeface="Times New Roman"/>
                        <a:cs typeface="Times New Roman"/>
                      </a:endParaRPr>
                    </a:p>
                  </a:txBody>
                  <a:tcPr marL="68580" marR="68580" marT="0" marB="0" anchor="ct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2010</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dirty="0">
                          <a:solidFill>
                            <a:srgbClr val="000000"/>
                          </a:solidFill>
                          <a:effectLst/>
                          <a:latin typeface="Perpetua" pitchFamily="18" charset="0"/>
                        </a:rPr>
                        <a:t>  925</a:t>
                      </a:r>
                      <a:endParaRPr lang="en-US" sz="3300" b="1" dirty="0">
                        <a:solidFill>
                          <a:srgbClr val="000000"/>
                        </a:solidFill>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endParaRPr lang="en-US" sz="3300" b="1" dirty="0">
                        <a:solidFill>
                          <a:srgbClr val="FF00FF"/>
                        </a:solidFill>
                        <a:effectLst/>
                        <a:latin typeface="Perpetua" pitchFamily="18" charset="0"/>
                        <a:ea typeface="Times New Roman"/>
                        <a:cs typeface="Times New Roman"/>
                      </a:endParaRPr>
                    </a:p>
                  </a:txBody>
                  <a:tcPr marL="68580" marR="68580" marT="0" marB="0" anchor="ctr"/>
                </a:tc>
              </a:tr>
              <a:tr h="551431">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cap="none" normalizeH="0" baseline="0" dirty="0" smtClean="0">
                          <a:ln>
                            <a:noFill/>
                          </a:ln>
                          <a:solidFill>
                            <a:srgbClr val="FFFF00"/>
                          </a:solidFill>
                          <a:effectLst/>
                          <a:latin typeface="Perpetua" pitchFamily="18" charset="0"/>
                          <a:cs typeface="Times New Roman" pitchFamily="18" charset="0"/>
                        </a:rPr>
                        <a:t>UN Food and Agriculture Organization (www.fao.org)</a:t>
                      </a:r>
                      <a:endParaRPr lang="en-US" sz="2500" dirty="0">
                        <a:solidFill>
                          <a:srgbClr val="FFFF00"/>
                        </a:solidFill>
                        <a:effectLst/>
                        <a:latin typeface="Perpetua" pitchFamily="18" charset="0"/>
                        <a:ea typeface="Times New Roman"/>
                        <a:cs typeface="Times New Roman"/>
                      </a:endParaRPr>
                    </a:p>
                  </a:txBody>
                  <a:tcPr marL="68580" marR="68580" marT="0" marB="0" anchor="ctr">
                    <a:solidFill>
                      <a:srgbClr val="9933FF"/>
                    </a:solidFill>
                  </a:tcPr>
                </a:tc>
                <a:tc hMerge="1">
                  <a:txBody>
                    <a:bodyPr/>
                    <a:lstStyle/>
                    <a:p>
                      <a:pPr marL="0" marR="0" algn="ctr">
                        <a:lnSpc>
                          <a:spcPct val="100000"/>
                        </a:lnSpc>
                        <a:spcBef>
                          <a:spcPts val="0"/>
                        </a:spcBef>
                        <a:spcAft>
                          <a:spcPts val="0"/>
                        </a:spcAft>
                      </a:pPr>
                      <a:endParaRPr lang="en-US" sz="2800" b="1" dirty="0">
                        <a:effectLst/>
                        <a:latin typeface="Palatino"/>
                        <a:ea typeface="Times New Roman"/>
                        <a:cs typeface="Times New Roman"/>
                      </a:endParaRPr>
                    </a:p>
                  </a:txBody>
                  <a:tcPr marL="68580" marR="68580" marT="0" marB="0" anchor="ctr"/>
                </a:tc>
                <a:tc hMerge="1">
                  <a:txBody>
                    <a:bodyPr/>
                    <a:lstStyle/>
                    <a:p>
                      <a:pPr marL="0" marR="0" algn="ctr">
                        <a:lnSpc>
                          <a:spcPct val="100000"/>
                        </a:lnSpc>
                        <a:spcBef>
                          <a:spcPts val="0"/>
                        </a:spcBef>
                        <a:spcAft>
                          <a:spcPts val="0"/>
                        </a:spcAft>
                      </a:pPr>
                      <a:endParaRPr lang="en-US" sz="2800" b="1" dirty="0">
                        <a:effectLst/>
                        <a:latin typeface="Palatino"/>
                        <a:ea typeface="Times New Roman"/>
                        <a:cs typeface="Times New Roman"/>
                      </a:endParaRPr>
                    </a:p>
                  </a:txBody>
                  <a:tcPr marL="68580" marR="68580" marT="0" marB="0" anchor="ctr"/>
                </a:tc>
              </a:tr>
            </a:tbl>
          </a:graphicData>
        </a:graphic>
      </p:graphicFrame>
    </p:spTree>
    <p:extLst>
      <p:ext uri="{BB962C8B-B14F-4D97-AF65-F5344CB8AC3E}">
        <p14:creationId xmlns:p14="http://schemas.microsoft.com/office/powerpoint/2010/main" val="271821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3BFF174-ECE3-43D4-BBE5-DB4DDB118C58}" type="slidenum">
              <a:rPr lang="en-US" smtClean="0">
                <a:solidFill>
                  <a:prstClr val="black">
                    <a:lumMod val="50000"/>
                    <a:lumOff val="50000"/>
                  </a:prstClr>
                </a:solidFill>
              </a:rPr>
              <a:pPr/>
              <a:t>13</a:t>
            </a:fld>
            <a:endParaRPr lang="en-US">
              <a:solidFill>
                <a:prstClr val="black">
                  <a:lumMod val="50000"/>
                  <a:lumOff val="50000"/>
                </a:prst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692015996"/>
              </p:ext>
            </p:extLst>
          </p:nvPr>
        </p:nvGraphicFramePr>
        <p:xfrm>
          <a:off x="0" y="0"/>
          <a:ext cx="9144000" cy="6857998"/>
        </p:xfrm>
        <a:graphic>
          <a:graphicData uri="http://schemas.openxmlformats.org/drawingml/2006/table">
            <a:tbl>
              <a:tblPr firstRow="1" firstCol="1" bandRow="1">
                <a:tableStyleId>{5C22544A-7EE6-4342-B048-85BDC9FD1C3A}</a:tableStyleId>
              </a:tblPr>
              <a:tblGrid>
                <a:gridCol w="2344510"/>
                <a:gridCol w="3079056"/>
                <a:gridCol w="3720434"/>
              </a:tblGrid>
              <a:tr h="1343688">
                <a:tc>
                  <a:txBody>
                    <a:bodyPr/>
                    <a:lstStyle/>
                    <a:p>
                      <a:pPr marL="0" marR="0" algn="ctr">
                        <a:lnSpc>
                          <a:spcPct val="100000"/>
                        </a:lnSpc>
                        <a:spcBef>
                          <a:spcPts val="0"/>
                        </a:spcBef>
                        <a:spcAft>
                          <a:spcPts val="0"/>
                        </a:spcAft>
                      </a:pPr>
                      <a:r>
                        <a:rPr lang="en-US" sz="4000" dirty="0">
                          <a:solidFill>
                            <a:schemeClr val="bg1"/>
                          </a:solidFill>
                          <a:effectLst/>
                          <a:latin typeface="Perpetua" pitchFamily="18" charset="0"/>
                        </a:rPr>
                        <a:t>Year</a:t>
                      </a:r>
                      <a:endParaRPr lang="en-US" sz="4000" dirty="0">
                        <a:solidFill>
                          <a:schemeClr val="bg1"/>
                        </a:solidFill>
                        <a:effectLst/>
                        <a:latin typeface="Perpetua" pitchFamily="18" charset="0"/>
                        <a:ea typeface="Times New Roman"/>
                        <a:cs typeface="Times New Roman"/>
                      </a:endParaRPr>
                    </a:p>
                  </a:txBody>
                  <a:tcPr marL="68580" marR="68580" marT="0" marB="0" anchor="b">
                    <a:solidFill>
                      <a:srgbClr val="9933FF"/>
                    </a:solidFill>
                  </a:tcPr>
                </a:tc>
                <a:tc>
                  <a:txBody>
                    <a:bodyPr/>
                    <a:lstStyle/>
                    <a:p>
                      <a:pPr marL="0" marR="0" algn="ctr">
                        <a:lnSpc>
                          <a:spcPct val="100000"/>
                        </a:lnSpc>
                        <a:spcBef>
                          <a:spcPts val="0"/>
                        </a:spcBef>
                        <a:spcAft>
                          <a:spcPts val="0"/>
                        </a:spcAft>
                      </a:pPr>
                      <a:r>
                        <a:rPr lang="en-US" sz="3000" dirty="0">
                          <a:solidFill>
                            <a:srgbClr val="FFFF00"/>
                          </a:solidFill>
                          <a:effectLst/>
                          <a:latin typeface="Perpetua" pitchFamily="18" charset="0"/>
                        </a:rPr>
                        <a:t>Undernourished </a:t>
                      </a:r>
                      <a:r>
                        <a:rPr lang="en-US" sz="3000" dirty="0" smtClean="0">
                          <a:solidFill>
                            <a:srgbClr val="FFFF00"/>
                          </a:solidFill>
                          <a:effectLst/>
                          <a:latin typeface="Perpetua" pitchFamily="18" charset="0"/>
                        </a:rPr>
                        <a:t>in Millions (2011)</a:t>
                      </a:r>
                      <a:endParaRPr lang="en-US" sz="3000" dirty="0">
                        <a:solidFill>
                          <a:srgbClr val="FFFF00"/>
                        </a:solidFill>
                        <a:effectLst/>
                        <a:latin typeface="Perpetua" pitchFamily="18" charset="0"/>
                        <a:ea typeface="Times New Roman"/>
                        <a:cs typeface="Times New Roman"/>
                      </a:endParaRPr>
                    </a:p>
                  </a:txBody>
                  <a:tcPr marL="68580" marR="68580" marT="0" marB="0" anchor="ctr">
                    <a:solidFill>
                      <a:srgbClr val="9933FF"/>
                    </a:solidFill>
                  </a:tcPr>
                </a:tc>
                <a:tc>
                  <a:txBody>
                    <a:bodyPr/>
                    <a:lstStyle/>
                    <a:p>
                      <a:pPr marL="0" marR="0" algn="ctr">
                        <a:lnSpc>
                          <a:spcPct val="100000"/>
                        </a:lnSpc>
                        <a:spcBef>
                          <a:spcPts val="0"/>
                        </a:spcBef>
                        <a:spcAft>
                          <a:spcPts val="0"/>
                        </a:spcAft>
                      </a:pPr>
                      <a:r>
                        <a:rPr lang="en-US" sz="3000" dirty="0" smtClean="0">
                          <a:solidFill>
                            <a:srgbClr val="FFFF00"/>
                          </a:solidFill>
                          <a:effectLst/>
                          <a:latin typeface="Perpetua" pitchFamily="18" charset="0"/>
                        </a:rPr>
                        <a:t>… with “improved” methodology (2012)</a:t>
                      </a:r>
                      <a:endParaRPr lang="en-US" sz="3000" dirty="0">
                        <a:solidFill>
                          <a:srgbClr val="FFFF00"/>
                        </a:solidFill>
                        <a:effectLst/>
                        <a:latin typeface="Perpetua" pitchFamily="18" charset="0"/>
                        <a:ea typeface="Times New Roman"/>
                        <a:cs typeface="Times New Roman"/>
                      </a:endParaRPr>
                    </a:p>
                  </a:txBody>
                  <a:tcPr marL="68580" marR="68580" marT="0" marB="0" anchor="ctr">
                    <a:solidFill>
                      <a:srgbClr val="9933FF"/>
                    </a:solidFill>
                  </a:tcP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1969–1971</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dirty="0">
                          <a:effectLst/>
                          <a:latin typeface="Perpetua" pitchFamily="18" charset="0"/>
                        </a:rPr>
                        <a:t>  878</a:t>
                      </a:r>
                      <a:endParaRPr lang="en-US" sz="3300" b="1" dirty="0">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endParaRPr lang="en-US" sz="3300" b="1" dirty="0">
                        <a:effectLst/>
                        <a:latin typeface="Perpetua" pitchFamily="18" charset="0"/>
                        <a:ea typeface="Times New Roman"/>
                        <a:cs typeface="Times New Roman"/>
                      </a:endParaRPr>
                    </a:p>
                  </a:txBody>
                  <a:tcPr marL="68580" marR="68580" marT="0" marB="0" anchor="ct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1979–1981</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dirty="0">
                          <a:effectLst/>
                          <a:latin typeface="Perpetua" pitchFamily="18" charset="0"/>
                        </a:rPr>
                        <a:t>  853</a:t>
                      </a:r>
                      <a:endParaRPr lang="en-US" sz="3300" b="1" dirty="0">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endParaRPr lang="en-US" sz="3300" b="1" dirty="0">
                        <a:effectLst/>
                        <a:latin typeface="Perpetua" pitchFamily="18" charset="0"/>
                        <a:ea typeface="Times New Roman"/>
                        <a:cs typeface="Times New Roman"/>
                      </a:endParaRPr>
                    </a:p>
                  </a:txBody>
                  <a:tcPr marL="68580" marR="68580" marT="0" marB="0" anchor="ct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1990–1992</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dirty="0">
                          <a:solidFill>
                            <a:srgbClr val="FF00FF"/>
                          </a:solidFill>
                          <a:effectLst/>
                          <a:latin typeface="Perpetua" pitchFamily="18" charset="0"/>
                        </a:rPr>
                        <a:t>  843</a:t>
                      </a:r>
                      <a:endParaRPr lang="en-US" sz="3300" b="1" dirty="0">
                        <a:solidFill>
                          <a:srgbClr val="FF00FF"/>
                        </a:solidFill>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r>
                        <a:rPr lang="en-US" sz="3300" b="1" dirty="0" smtClean="0">
                          <a:solidFill>
                            <a:srgbClr val="FF00FF"/>
                          </a:solidFill>
                          <a:effectLst/>
                          <a:latin typeface="Perpetua" pitchFamily="18" charset="0"/>
                        </a:rPr>
                        <a:t>1000</a:t>
                      </a:r>
                      <a:endParaRPr lang="en-US" sz="3300" b="1" dirty="0">
                        <a:solidFill>
                          <a:srgbClr val="FF00FF"/>
                        </a:solidFill>
                        <a:effectLst/>
                        <a:latin typeface="Perpetua" pitchFamily="18" charset="0"/>
                        <a:ea typeface="Times New Roman"/>
                        <a:cs typeface="Times New Roman"/>
                      </a:endParaRPr>
                    </a:p>
                  </a:txBody>
                  <a:tcPr marL="68580" marR="68580" marT="0" marB="0" anchor="ct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1995–1997</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dirty="0">
                          <a:solidFill>
                            <a:srgbClr val="000000"/>
                          </a:solidFill>
                          <a:effectLst/>
                          <a:latin typeface="Perpetua" pitchFamily="18" charset="0"/>
                        </a:rPr>
                        <a:t>  788</a:t>
                      </a:r>
                      <a:endParaRPr lang="en-US" sz="3300" b="1" dirty="0">
                        <a:solidFill>
                          <a:srgbClr val="000000"/>
                        </a:solidFill>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endParaRPr lang="en-US" sz="3300" b="1" dirty="0">
                        <a:solidFill>
                          <a:srgbClr val="FF0000"/>
                        </a:solidFill>
                        <a:effectLst/>
                        <a:latin typeface="Perpetua" pitchFamily="18" charset="0"/>
                        <a:ea typeface="Times New Roman"/>
                        <a:cs typeface="Times New Roman"/>
                      </a:endParaRPr>
                    </a:p>
                  </a:txBody>
                  <a:tcPr marL="68580" marR="68580" marT="0" marB="0" anchor="ct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2000–2002</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dirty="0">
                          <a:solidFill>
                            <a:srgbClr val="000000"/>
                          </a:solidFill>
                          <a:effectLst/>
                          <a:latin typeface="Perpetua" pitchFamily="18" charset="0"/>
                        </a:rPr>
                        <a:t>  833</a:t>
                      </a:r>
                      <a:endParaRPr lang="en-US" sz="3300" b="1" dirty="0">
                        <a:solidFill>
                          <a:srgbClr val="000000"/>
                        </a:solidFill>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endParaRPr lang="en-US" sz="3300" b="1" dirty="0">
                        <a:solidFill>
                          <a:srgbClr val="FF0000"/>
                        </a:solidFill>
                        <a:effectLst/>
                        <a:latin typeface="Perpetua" pitchFamily="18" charset="0"/>
                        <a:ea typeface="Times New Roman"/>
                        <a:cs typeface="Times New Roman"/>
                      </a:endParaRPr>
                    </a:p>
                  </a:txBody>
                  <a:tcPr marL="68580" marR="68580" marT="0" marB="0" anchor="ct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2005–2007</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dirty="0">
                          <a:effectLst/>
                          <a:latin typeface="Perpetua" pitchFamily="18" charset="0"/>
                        </a:rPr>
                        <a:t>  848</a:t>
                      </a:r>
                      <a:endParaRPr lang="en-US" sz="3300" b="1" dirty="0">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endParaRPr lang="en-US" sz="3300" b="1" dirty="0">
                        <a:effectLst/>
                        <a:latin typeface="Perpetua" pitchFamily="18" charset="0"/>
                        <a:ea typeface="Times New Roman"/>
                        <a:cs typeface="Times New Roman"/>
                      </a:endParaRPr>
                    </a:p>
                  </a:txBody>
                  <a:tcPr marL="68580" marR="68580" marT="0" marB="0" anchor="ct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2008</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a:effectLst/>
                          <a:latin typeface="Perpetua" pitchFamily="18" charset="0"/>
                        </a:rPr>
                        <a:t>  963</a:t>
                      </a:r>
                      <a:endParaRPr lang="en-US" sz="3300" b="1">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endParaRPr lang="en-US" sz="3300" b="1" dirty="0">
                        <a:effectLst/>
                        <a:latin typeface="Perpetua" pitchFamily="18" charset="0"/>
                        <a:ea typeface="Times New Roman"/>
                        <a:cs typeface="Times New Roman"/>
                      </a:endParaRPr>
                    </a:p>
                  </a:txBody>
                  <a:tcPr marL="68580" marR="68580" marT="0" marB="0" anchor="ct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2009</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dirty="0" smtClean="0">
                          <a:effectLst/>
                          <a:latin typeface="Perpetua" pitchFamily="18" charset="0"/>
                        </a:rPr>
                        <a:t>1023</a:t>
                      </a:r>
                      <a:endParaRPr lang="en-US" sz="3300" b="1" dirty="0">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r>
                        <a:rPr lang="en-US" sz="3300" b="1" dirty="0" smtClean="0">
                          <a:effectLst/>
                          <a:latin typeface="Perpetua" pitchFamily="18" charset="0"/>
                        </a:rPr>
                        <a:t>867</a:t>
                      </a:r>
                      <a:endParaRPr lang="en-US" sz="3300" b="1" dirty="0">
                        <a:effectLst/>
                        <a:latin typeface="Perpetua" pitchFamily="18" charset="0"/>
                        <a:ea typeface="Times New Roman"/>
                        <a:cs typeface="Times New Roman"/>
                      </a:endParaRPr>
                    </a:p>
                  </a:txBody>
                  <a:tcPr marL="68580" marR="68580" marT="0" marB="0" anchor="ct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2010</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dirty="0">
                          <a:solidFill>
                            <a:schemeClr val="tx1"/>
                          </a:solidFill>
                          <a:effectLst/>
                          <a:latin typeface="Perpetua" pitchFamily="18" charset="0"/>
                        </a:rPr>
                        <a:t>  925</a:t>
                      </a:r>
                      <a:endParaRPr lang="en-US" sz="3300" b="1" dirty="0">
                        <a:solidFill>
                          <a:schemeClr val="tx1"/>
                        </a:solidFill>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r>
                        <a:rPr lang="en-US" sz="3300" b="1" dirty="0" smtClean="0">
                          <a:solidFill>
                            <a:srgbClr val="000000"/>
                          </a:solidFill>
                          <a:effectLst/>
                          <a:latin typeface="Perpetua" pitchFamily="18" charset="0"/>
                        </a:rPr>
                        <a:t>868</a:t>
                      </a:r>
                      <a:endParaRPr lang="en-US" sz="3300" b="1" dirty="0">
                        <a:solidFill>
                          <a:srgbClr val="000000"/>
                        </a:solidFill>
                        <a:effectLst/>
                        <a:latin typeface="Perpetua" pitchFamily="18" charset="0"/>
                        <a:ea typeface="Times New Roman"/>
                        <a:cs typeface="Times New Roman"/>
                      </a:endParaRPr>
                    </a:p>
                  </a:txBody>
                  <a:tcPr marL="68580" marR="68580" marT="0" marB="0" anchor="ctr"/>
                </a:tc>
              </a:tr>
              <a:tr h="551431">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cap="none" normalizeH="0" baseline="0" dirty="0" smtClean="0">
                          <a:ln>
                            <a:noFill/>
                          </a:ln>
                          <a:solidFill>
                            <a:srgbClr val="FFFF00"/>
                          </a:solidFill>
                          <a:effectLst/>
                          <a:latin typeface="Perpetua" pitchFamily="18" charset="0"/>
                          <a:cs typeface="Times New Roman" pitchFamily="18" charset="0"/>
                        </a:rPr>
                        <a:t>UN Food and Agriculture Organization (www.fao.org)</a:t>
                      </a:r>
                      <a:endParaRPr lang="en-US" sz="2500" dirty="0">
                        <a:solidFill>
                          <a:srgbClr val="FFFF00"/>
                        </a:solidFill>
                        <a:effectLst/>
                        <a:latin typeface="Perpetua" pitchFamily="18" charset="0"/>
                        <a:ea typeface="Times New Roman"/>
                        <a:cs typeface="Times New Roman"/>
                      </a:endParaRPr>
                    </a:p>
                  </a:txBody>
                  <a:tcPr marL="68580" marR="68580" marT="0" marB="0" anchor="ctr">
                    <a:solidFill>
                      <a:srgbClr val="9933FF"/>
                    </a:solidFill>
                  </a:tcPr>
                </a:tc>
                <a:tc hMerge="1">
                  <a:txBody>
                    <a:bodyPr/>
                    <a:lstStyle/>
                    <a:p>
                      <a:pPr marL="0" marR="0" algn="ctr">
                        <a:lnSpc>
                          <a:spcPct val="100000"/>
                        </a:lnSpc>
                        <a:spcBef>
                          <a:spcPts val="0"/>
                        </a:spcBef>
                        <a:spcAft>
                          <a:spcPts val="0"/>
                        </a:spcAft>
                      </a:pPr>
                      <a:endParaRPr lang="en-US" sz="2800" b="1" dirty="0">
                        <a:effectLst/>
                        <a:latin typeface="Palatino"/>
                        <a:ea typeface="Times New Roman"/>
                        <a:cs typeface="Times New Roman"/>
                      </a:endParaRPr>
                    </a:p>
                  </a:txBody>
                  <a:tcPr marL="68580" marR="68580" marT="0" marB="0" anchor="ctr"/>
                </a:tc>
                <a:tc hMerge="1">
                  <a:txBody>
                    <a:bodyPr/>
                    <a:lstStyle/>
                    <a:p>
                      <a:pPr marL="0" marR="0" algn="ctr">
                        <a:lnSpc>
                          <a:spcPct val="100000"/>
                        </a:lnSpc>
                        <a:spcBef>
                          <a:spcPts val="0"/>
                        </a:spcBef>
                        <a:spcAft>
                          <a:spcPts val="0"/>
                        </a:spcAft>
                      </a:pPr>
                      <a:endParaRPr lang="en-US" sz="2800" b="1" dirty="0">
                        <a:effectLst/>
                        <a:latin typeface="Palatino"/>
                        <a:ea typeface="Times New Roman"/>
                        <a:cs typeface="Times New Roman"/>
                      </a:endParaRPr>
                    </a:p>
                  </a:txBody>
                  <a:tcPr marL="68580" marR="68580" marT="0" marB="0" anchor="ctr"/>
                </a:tc>
              </a:tr>
            </a:tbl>
          </a:graphicData>
        </a:graphic>
      </p:graphicFrame>
    </p:spTree>
    <p:extLst>
      <p:ext uri="{BB962C8B-B14F-4D97-AF65-F5344CB8AC3E}">
        <p14:creationId xmlns:p14="http://schemas.microsoft.com/office/powerpoint/2010/main" val="383307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3BFF174-ECE3-43D4-BBE5-DB4DDB118C58}" type="slidenum">
              <a:rPr lang="en-US" smtClean="0">
                <a:solidFill>
                  <a:prstClr val="black">
                    <a:lumMod val="50000"/>
                    <a:lumOff val="50000"/>
                  </a:prstClr>
                </a:solidFill>
              </a:rPr>
              <a:pPr/>
              <a:t>14</a:t>
            </a:fld>
            <a:endParaRPr lang="en-US">
              <a:solidFill>
                <a:prstClr val="black">
                  <a:lumMod val="50000"/>
                  <a:lumOff val="50000"/>
                </a:prst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620130761"/>
              </p:ext>
            </p:extLst>
          </p:nvPr>
        </p:nvGraphicFramePr>
        <p:xfrm>
          <a:off x="0" y="0"/>
          <a:ext cx="9144000" cy="6857998"/>
        </p:xfrm>
        <a:graphic>
          <a:graphicData uri="http://schemas.openxmlformats.org/drawingml/2006/table">
            <a:tbl>
              <a:tblPr firstRow="1" firstCol="1" bandRow="1">
                <a:tableStyleId>{5C22544A-7EE6-4342-B048-85BDC9FD1C3A}</a:tableStyleId>
              </a:tblPr>
              <a:tblGrid>
                <a:gridCol w="2344510"/>
                <a:gridCol w="3079056"/>
                <a:gridCol w="3720434"/>
              </a:tblGrid>
              <a:tr h="1343688">
                <a:tc>
                  <a:txBody>
                    <a:bodyPr/>
                    <a:lstStyle/>
                    <a:p>
                      <a:pPr marL="0" marR="0" algn="ctr">
                        <a:lnSpc>
                          <a:spcPct val="100000"/>
                        </a:lnSpc>
                        <a:spcBef>
                          <a:spcPts val="0"/>
                        </a:spcBef>
                        <a:spcAft>
                          <a:spcPts val="0"/>
                        </a:spcAft>
                      </a:pPr>
                      <a:r>
                        <a:rPr lang="en-US" sz="4000" dirty="0">
                          <a:solidFill>
                            <a:schemeClr val="bg1"/>
                          </a:solidFill>
                          <a:effectLst/>
                          <a:latin typeface="Perpetua" pitchFamily="18" charset="0"/>
                        </a:rPr>
                        <a:t>Year</a:t>
                      </a:r>
                      <a:endParaRPr lang="en-US" sz="4000" dirty="0">
                        <a:solidFill>
                          <a:schemeClr val="bg1"/>
                        </a:solidFill>
                        <a:effectLst/>
                        <a:latin typeface="Perpetua" pitchFamily="18" charset="0"/>
                        <a:ea typeface="Times New Roman"/>
                        <a:cs typeface="Times New Roman"/>
                      </a:endParaRPr>
                    </a:p>
                  </a:txBody>
                  <a:tcPr marL="68580" marR="68580" marT="0" marB="0" anchor="b">
                    <a:solidFill>
                      <a:srgbClr val="9933FF"/>
                    </a:solidFill>
                  </a:tcPr>
                </a:tc>
                <a:tc>
                  <a:txBody>
                    <a:bodyPr/>
                    <a:lstStyle/>
                    <a:p>
                      <a:pPr marL="0" marR="0" algn="ctr">
                        <a:lnSpc>
                          <a:spcPct val="100000"/>
                        </a:lnSpc>
                        <a:spcBef>
                          <a:spcPts val="0"/>
                        </a:spcBef>
                        <a:spcAft>
                          <a:spcPts val="0"/>
                        </a:spcAft>
                      </a:pPr>
                      <a:r>
                        <a:rPr lang="en-US" sz="3000" dirty="0">
                          <a:solidFill>
                            <a:srgbClr val="FFFF00"/>
                          </a:solidFill>
                          <a:effectLst/>
                          <a:latin typeface="Perpetua" pitchFamily="18" charset="0"/>
                        </a:rPr>
                        <a:t>Undernourished </a:t>
                      </a:r>
                      <a:r>
                        <a:rPr lang="en-US" sz="3000" dirty="0" smtClean="0">
                          <a:solidFill>
                            <a:srgbClr val="FFFF00"/>
                          </a:solidFill>
                          <a:effectLst/>
                          <a:latin typeface="Perpetua" pitchFamily="18" charset="0"/>
                        </a:rPr>
                        <a:t>in Millions (2011)</a:t>
                      </a:r>
                      <a:endParaRPr lang="en-US" sz="3000" dirty="0">
                        <a:solidFill>
                          <a:srgbClr val="FFFF00"/>
                        </a:solidFill>
                        <a:effectLst/>
                        <a:latin typeface="Perpetua" pitchFamily="18" charset="0"/>
                        <a:ea typeface="Times New Roman"/>
                        <a:cs typeface="Times New Roman"/>
                      </a:endParaRPr>
                    </a:p>
                  </a:txBody>
                  <a:tcPr marL="68580" marR="68580" marT="0" marB="0" anchor="ctr">
                    <a:solidFill>
                      <a:srgbClr val="9933FF"/>
                    </a:solidFill>
                  </a:tcPr>
                </a:tc>
                <a:tc>
                  <a:txBody>
                    <a:bodyPr/>
                    <a:lstStyle/>
                    <a:p>
                      <a:pPr marL="0" marR="0" algn="ctr">
                        <a:lnSpc>
                          <a:spcPct val="100000"/>
                        </a:lnSpc>
                        <a:spcBef>
                          <a:spcPts val="0"/>
                        </a:spcBef>
                        <a:spcAft>
                          <a:spcPts val="0"/>
                        </a:spcAft>
                      </a:pPr>
                      <a:r>
                        <a:rPr lang="en-US" sz="3000" dirty="0" smtClean="0">
                          <a:solidFill>
                            <a:srgbClr val="FFFF00"/>
                          </a:solidFill>
                          <a:effectLst/>
                          <a:latin typeface="Perpetua" pitchFamily="18" charset="0"/>
                        </a:rPr>
                        <a:t>… with “improved” methodology (2012)</a:t>
                      </a:r>
                      <a:endParaRPr lang="en-US" sz="3000" dirty="0">
                        <a:solidFill>
                          <a:srgbClr val="FFFF00"/>
                        </a:solidFill>
                        <a:effectLst/>
                        <a:latin typeface="Perpetua" pitchFamily="18" charset="0"/>
                        <a:ea typeface="Times New Roman"/>
                        <a:cs typeface="Times New Roman"/>
                      </a:endParaRPr>
                    </a:p>
                  </a:txBody>
                  <a:tcPr marL="68580" marR="68580" marT="0" marB="0" anchor="ctr">
                    <a:solidFill>
                      <a:srgbClr val="9933FF"/>
                    </a:solidFill>
                  </a:tcP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1969–1971</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dirty="0">
                          <a:effectLst/>
                          <a:latin typeface="Perpetua" pitchFamily="18" charset="0"/>
                        </a:rPr>
                        <a:t>  878</a:t>
                      </a:r>
                      <a:endParaRPr lang="en-US" sz="3300" b="1" dirty="0">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endParaRPr lang="en-US" sz="3300" b="1" dirty="0">
                        <a:effectLst/>
                        <a:latin typeface="Perpetua" pitchFamily="18" charset="0"/>
                        <a:ea typeface="Times New Roman"/>
                        <a:cs typeface="Times New Roman"/>
                      </a:endParaRPr>
                    </a:p>
                  </a:txBody>
                  <a:tcPr marL="68580" marR="68580" marT="0" marB="0" anchor="ct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1979–1981</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dirty="0">
                          <a:effectLst/>
                          <a:latin typeface="Perpetua" pitchFamily="18" charset="0"/>
                        </a:rPr>
                        <a:t>  853</a:t>
                      </a:r>
                      <a:endParaRPr lang="en-US" sz="3300" b="1" dirty="0">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endParaRPr lang="en-US" sz="3300" b="1" dirty="0">
                        <a:effectLst/>
                        <a:latin typeface="Perpetua" pitchFamily="18" charset="0"/>
                        <a:ea typeface="Times New Roman"/>
                        <a:cs typeface="Times New Roman"/>
                      </a:endParaRPr>
                    </a:p>
                  </a:txBody>
                  <a:tcPr marL="68580" marR="68580" marT="0" marB="0" anchor="ct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1990–1992</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dirty="0">
                          <a:solidFill>
                            <a:srgbClr val="FF00FF"/>
                          </a:solidFill>
                          <a:effectLst/>
                          <a:latin typeface="Perpetua" pitchFamily="18" charset="0"/>
                        </a:rPr>
                        <a:t>  843</a:t>
                      </a:r>
                      <a:endParaRPr lang="en-US" sz="3300" b="1" dirty="0">
                        <a:solidFill>
                          <a:srgbClr val="FF00FF"/>
                        </a:solidFill>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r>
                        <a:rPr lang="en-US" sz="3300" b="1" dirty="0" smtClean="0">
                          <a:solidFill>
                            <a:srgbClr val="FF00FF"/>
                          </a:solidFill>
                          <a:effectLst/>
                          <a:latin typeface="Perpetua" pitchFamily="18" charset="0"/>
                        </a:rPr>
                        <a:t>1000</a:t>
                      </a:r>
                      <a:endParaRPr lang="en-US" sz="3300" b="1" dirty="0">
                        <a:solidFill>
                          <a:srgbClr val="FF00FF"/>
                        </a:solidFill>
                        <a:effectLst/>
                        <a:latin typeface="Perpetua" pitchFamily="18" charset="0"/>
                        <a:ea typeface="Times New Roman"/>
                        <a:cs typeface="Times New Roman"/>
                      </a:endParaRPr>
                    </a:p>
                  </a:txBody>
                  <a:tcPr marL="68580" marR="68580" marT="0" marB="0" anchor="ct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1995–1997</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dirty="0">
                          <a:solidFill>
                            <a:srgbClr val="000000"/>
                          </a:solidFill>
                          <a:effectLst/>
                          <a:latin typeface="Perpetua" pitchFamily="18" charset="0"/>
                        </a:rPr>
                        <a:t>  788</a:t>
                      </a:r>
                      <a:endParaRPr lang="en-US" sz="3300" b="1" dirty="0">
                        <a:solidFill>
                          <a:srgbClr val="000000"/>
                        </a:solidFill>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r>
                        <a:rPr lang="en-US" sz="3300" b="1" dirty="0" smtClean="0">
                          <a:solidFill>
                            <a:srgbClr val="000000"/>
                          </a:solidFill>
                          <a:effectLst/>
                          <a:latin typeface="Perpetua" pitchFamily="18" charset="0"/>
                        </a:rPr>
                        <a:t>931</a:t>
                      </a:r>
                      <a:endParaRPr lang="en-US" sz="3300" b="1" dirty="0">
                        <a:solidFill>
                          <a:srgbClr val="000000"/>
                        </a:solidFill>
                        <a:effectLst/>
                        <a:latin typeface="Perpetua" pitchFamily="18" charset="0"/>
                        <a:ea typeface="Times New Roman"/>
                        <a:cs typeface="Times New Roman"/>
                      </a:endParaRPr>
                    </a:p>
                  </a:txBody>
                  <a:tcPr marL="68580" marR="68580" marT="0" marB="0" anchor="ct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2000–2002</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dirty="0">
                          <a:solidFill>
                            <a:srgbClr val="000000"/>
                          </a:solidFill>
                          <a:effectLst/>
                          <a:latin typeface="Perpetua" pitchFamily="18" charset="0"/>
                        </a:rPr>
                        <a:t>  833</a:t>
                      </a:r>
                      <a:endParaRPr lang="en-US" sz="3300" b="1" dirty="0">
                        <a:solidFill>
                          <a:srgbClr val="000000"/>
                        </a:solidFill>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r>
                        <a:rPr lang="en-US" sz="3300" b="1" dirty="0" smtClean="0">
                          <a:solidFill>
                            <a:srgbClr val="000000"/>
                          </a:solidFill>
                          <a:effectLst/>
                          <a:latin typeface="Perpetua" pitchFamily="18" charset="0"/>
                        </a:rPr>
                        <a:t>922</a:t>
                      </a:r>
                      <a:endParaRPr lang="en-US" sz="3300" b="1" dirty="0">
                        <a:solidFill>
                          <a:srgbClr val="000000"/>
                        </a:solidFill>
                        <a:effectLst/>
                        <a:latin typeface="Perpetua" pitchFamily="18" charset="0"/>
                        <a:ea typeface="Times New Roman"/>
                        <a:cs typeface="Times New Roman"/>
                      </a:endParaRPr>
                    </a:p>
                  </a:txBody>
                  <a:tcPr marL="68580" marR="68580" marT="0" marB="0" anchor="ct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2005–2007</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dirty="0">
                          <a:effectLst/>
                          <a:latin typeface="Perpetua" pitchFamily="18" charset="0"/>
                        </a:rPr>
                        <a:t>  848</a:t>
                      </a:r>
                      <a:endParaRPr lang="en-US" sz="3300" b="1" dirty="0">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r>
                        <a:rPr lang="en-US" sz="3300" b="1" dirty="0" smtClean="0">
                          <a:effectLst/>
                          <a:latin typeface="Perpetua" pitchFamily="18" charset="0"/>
                          <a:ea typeface="+mn-ea"/>
                          <a:cs typeface="+mn-cs"/>
                        </a:rPr>
                        <a:t>884</a:t>
                      </a:r>
                      <a:endParaRPr lang="en-US" sz="3300" b="1" dirty="0">
                        <a:effectLst/>
                        <a:latin typeface="Perpetua" pitchFamily="18" charset="0"/>
                        <a:ea typeface="Times New Roman"/>
                        <a:cs typeface="Times New Roman"/>
                      </a:endParaRPr>
                    </a:p>
                  </a:txBody>
                  <a:tcPr marL="68580" marR="68580" marT="0" marB="0" anchor="ct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2008</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a:effectLst/>
                          <a:latin typeface="Perpetua" pitchFamily="18" charset="0"/>
                        </a:rPr>
                        <a:t>  963</a:t>
                      </a:r>
                      <a:endParaRPr lang="en-US" sz="3300" b="1">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r>
                        <a:rPr lang="en-US" sz="3300" b="1" dirty="0" smtClean="0">
                          <a:effectLst/>
                          <a:latin typeface="Perpetua" pitchFamily="18" charset="0"/>
                        </a:rPr>
                        <a:t>867</a:t>
                      </a:r>
                      <a:endParaRPr lang="en-US" sz="3300" b="1" dirty="0">
                        <a:effectLst/>
                        <a:latin typeface="Perpetua" pitchFamily="18" charset="0"/>
                        <a:ea typeface="Times New Roman"/>
                        <a:cs typeface="Times New Roman"/>
                      </a:endParaRPr>
                    </a:p>
                  </a:txBody>
                  <a:tcPr marL="68580" marR="68580" marT="0" marB="0" anchor="ct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2009</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dirty="0" smtClean="0">
                          <a:effectLst/>
                          <a:latin typeface="Perpetua" pitchFamily="18" charset="0"/>
                        </a:rPr>
                        <a:t>1023</a:t>
                      </a:r>
                      <a:endParaRPr lang="en-US" sz="3300" b="1" dirty="0">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r>
                        <a:rPr lang="en-US" sz="3300" b="1" dirty="0" smtClean="0">
                          <a:effectLst/>
                          <a:latin typeface="Perpetua" pitchFamily="18" charset="0"/>
                        </a:rPr>
                        <a:t>867</a:t>
                      </a:r>
                      <a:endParaRPr lang="en-US" sz="3300" b="1" dirty="0">
                        <a:effectLst/>
                        <a:latin typeface="Perpetua" pitchFamily="18" charset="0"/>
                        <a:ea typeface="Times New Roman"/>
                        <a:cs typeface="Times New Roman"/>
                      </a:endParaRPr>
                    </a:p>
                  </a:txBody>
                  <a:tcPr marL="68580" marR="68580" marT="0" marB="0" anchor="ctr"/>
                </a:tc>
              </a:tr>
              <a:tr h="551431">
                <a:tc>
                  <a:txBody>
                    <a:bodyPr/>
                    <a:lstStyle/>
                    <a:p>
                      <a:pPr marL="0" marR="0" algn="ctr">
                        <a:lnSpc>
                          <a:spcPct val="100000"/>
                        </a:lnSpc>
                        <a:spcBef>
                          <a:spcPts val="0"/>
                        </a:spcBef>
                        <a:spcAft>
                          <a:spcPts val="0"/>
                        </a:spcAft>
                      </a:pPr>
                      <a:r>
                        <a:rPr lang="en-US" sz="2900" dirty="0">
                          <a:solidFill>
                            <a:srgbClr val="FFFFCC"/>
                          </a:solidFill>
                          <a:effectLst/>
                          <a:latin typeface="Perpetua" pitchFamily="18" charset="0"/>
                        </a:rPr>
                        <a:t>2010</a:t>
                      </a:r>
                      <a:endParaRPr lang="en-US" sz="2900" dirty="0">
                        <a:solidFill>
                          <a:srgbClr val="FFFFCC"/>
                        </a:solidFill>
                        <a:effectLst/>
                        <a:latin typeface="Perpetua" pitchFamily="18" charset="0"/>
                        <a:ea typeface="Times New Roman"/>
                        <a:cs typeface="Times New Roman"/>
                      </a:endParaRPr>
                    </a:p>
                  </a:txBody>
                  <a:tcPr marL="68580" marR="68580" marT="0" marB="0" anchor="ctr">
                    <a:solidFill>
                      <a:srgbClr val="FF0000"/>
                    </a:solidFill>
                  </a:tcPr>
                </a:tc>
                <a:tc>
                  <a:txBody>
                    <a:bodyPr/>
                    <a:lstStyle/>
                    <a:p>
                      <a:pPr marL="0" marR="0" algn="ctr">
                        <a:lnSpc>
                          <a:spcPct val="100000"/>
                        </a:lnSpc>
                        <a:spcBef>
                          <a:spcPts val="0"/>
                        </a:spcBef>
                        <a:spcAft>
                          <a:spcPts val="0"/>
                        </a:spcAft>
                      </a:pPr>
                      <a:r>
                        <a:rPr lang="en-US" sz="3300" b="1" dirty="0">
                          <a:solidFill>
                            <a:srgbClr val="000000"/>
                          </a:solidFill>
                          <a:effectLst/>
                          <a:latin typeface="Perpetua" pitchFamily="18" charset="0"/>
                        </a:rPr>
                        <a:t>  925</a:t>
                      </a:r>
                      <a:endParaRPr lang="en-US" sz="3300" b="1" dirty="0">
                        <a:solidFill>
                          <a:srgbClr val="000000"/>
                        </a:solidFill>
                        <a:effectLst/>
                        <a:latin typeface="Perpetua" pitchFamily="18" charset="0"/>
                        <a:ea typeface="Times New Roman"/>
                        <a:cs typeface="Times New Roman"/>
                      </a:endParaRPr>
                    </a:p>
                  </a:txBody>
                  <a:tcPr marL="68580" marR="68580" marT="0" marB="0" anchor="ctr"/>
                </a:tc>
                <a:tc>
                  <a:txBody>
                    <a:bodyPr/>
                    <a:lstStyle/>
                    <a:p>
                      <a:pPr marL="0" marR="0" algn="ctr">
                        <a:lnSpc>
                          <a:spcPct val="100000"/>
                        </a:lnSpc>
                        <a:spcBef>
                          <a:spcPts val="0"/>
                        </a:spcBef>
                        <a:spcAft>
                          <a:spcPts val="0"/>
                        </a:spcAft>
                      </a:pPr>
                      <a:r>
                        <a:rPr lang="en-US" sz="3300" b="1" dirty="0" smtClean="0">
                          <a:solidFill>
                            <a:srgbClr val="000000"/>
                          </a:solidFill>
                          <a:effectLst/>
                          <a:latin typeface="Perpetua" pitchFamily="18" charset="0"/>
                        </a:rPr>
                        <a:t>868</a:t>
                      </a:r>
                      <a:endParaRPr lang="en-US" sz="3300" b="1" dirty="0">
                        <a:solidFill>
                          <a:srgbClr val="000000"/>
                        </a:solidFill>
                        <a:effectLst/>
                        <a:latin typeface="Perpetua" pitchFamily="18" charset="0"/>
                        <a:ea typeface="Times New Roman"/>
                        <a:cs typeface="Times New Roman"/>
                      </a:endParaRPr>
                    </a:p>
                  </a:txBody>
                  <a:tcPr marL="68580" marR="68580" marT="0" marB="0" anchor="ctr"/>
                </a:tc>
              </a:tr>
              <a:tr h="551431">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cap="none" normalizeH="0" baseline="0" dirty="0" smtClean="0">
                          <a:ln>
                            <a:noFill/>
                          </a:ln>
                          <a:solidFill>
                            <a:srgbClr val="FFFF00"/>
                          </a:solidFill>
                          <a:effectLst/>
                          <a:latin typeface="Perpetua" pitchFamily="18" charset="0"/>
                          <a:cs typeface="Times New Roman" pitchFamily="18" charset="0"/>
                        </a:rPr>
                        <a:t>UN Food and Agriculture Organization (www.fao.org)</a:t>
                      </a:r>
                      <a:endParaRPr lang="en-US" sz="2500" dirty="0">
                        <a:solidFill>
                          <a:srgbClr val="FFFF00"/>
                        </a:solidFill>
                        <a:effectLst/>
                        <a:latin typeface="Perpetua" pitchFamily="18" charset="0"/>
                        <a:ea typeface="Times New Roman"/>
                        <a:cs typeface="Times New Roman"/>
                      </a:endParaRPr>
                    </a:p>
                  </a:txBody>
                  <a:tcPr marL="68580" marR="68580" marT="0" marB="0" anchor="ctr">
                    <a:solidFill>
                      <a:srgbClr val="9933FF"/>
                    </a:solidFill>
                  </a:tcPr>
                </a:tc>
                <a:tc hMerge="1">
                  <a:txBody>
                    <a:bodyPr/>
                    <a:lstStyle/>
                    <a:p>
                      <a:pPr marL="0" marR="0" algn="ctr">
                        <a:lnSpc>
                          <a:spcPct val="100000"/>
                        </a:lnSpc>
                        <a:spcBef>
                          <a:spcPts val="0"/>
                        </a:spcBef>
                        <a:spcAft>
                          <a:spcPts val="0"/>
                        </a:spcAft>
                      </a:pPr>
                      <a:endParaRPr lang="en-US" sz="2800" b="1" dirty="0">
                        <a:effectLst/>
                        <a:latin typeface="Palatino"/>
                        <a:ea typeface="Times New Roman"/>
                        <a:cs typeface="Times New Roman"/>
                      </a:endParaRPr>
                    </a:p>
                  </a:txBody>
                  <a:tcPr marL="68580" marR="68580" marT="0" marB="0" anchor="ctr"/>
                </a:tc>
                <a:tc hMerge="1">
                  <a:txBody>
                    <a:bodyPr/>
                    <a:lstStyle/>
                    <a:p>
                      <a:pPr marL="0" marR="0" algn="ctr">
                        <a:lnSpc>
                          <a:spcPct val="100000"/>
                        </a:lnSpc>
                        <a:spcBef>
                          <a:spcPts val="0"/>
                        </a:spcBef>
                        <a:spcAft>
                          <a:spcPts val="0"/>
                        </a:spcAft>
                      </a:pPr>
                      <a:endParaRPr lang="en-US" sz="2800" b="1" dirty="0">
                        <a:effectLst/>
                        <a:latin typeface="Palatino"/>
                        <a:ea typeface="Times New Roman"/>
                        <a:cs typeface="Times New Roman"/>
                      </a:endParaRPr>
                    </a:p>
                  </a:txBody>
                  <a:tcPr marL="68580" marR="68580" marT="0" marB="0" anchor="ctr"/>
                </a:tc>
              </a:tr>
            </a:tbl>
          </a:graphicData>
        </a:graphic>
      </p:graphicFrame>
    </p:spTree>
    <p:extLst>
      <p:ext uri="{BB962C8B-B14F-4D97-AF65-F5344CB8AC3E}">
        <p14:creationId xmlns:p14="http://schemas.microsoft.com/office/powerpoint/2010/main" val="722089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604250" y="6424613"/>
            <a:ext cx="5397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algn="r" eaLnBrk="1" hangingPunct="1"/>
            <a:fld id="{B43EAAD3-E582-4A95-87D7-6FB0206ED2A5}" type="slidenum">
              <a:rPr lang="en-US" sz="1600">
                <a:solidFill>
                  <a:srgbClr val="FFFF00"/>
                </a:solidFill>
              </a:rPr>
              <a:pPr algn="r" eaLnBrk="1" hangingPunct="1"/>
              <a:t>15</a:t>
            </a:fld>
            <a:endParaRPr lang="en-US" sz="1600">
              <a:solidFill>
                <a:srgbClr val="FFFF00"/>
              </a:solidFill>
            </a:endParaRPr>
          </a:p>
        </p:txBody>
      </p:sp>
      <p:sp>
        <p:nvSpPr>
          <p:cNvPr id="5123" name="Rectangle 2"/>
          <p:cNvSpPr>
            <a:spLocks noGrp="1" noChangeArrowheads="1"/>
          </p:cNvSpPr>
          <p:nvPr>
            <p:ph type="title" idx="4294967295"/>
          </p:nvPr>
        </p:nvSpPr>
        <p:spPr>
          <a:xfrm>
            <a:off x="-77119" y="24137"/>
            <a:ext cx="9144000" cy="965771"/>
          </a:xfrm>
        </p:spPr>
        <p:txBody>
          <a:bodyPr/>
          <a:lstStyle/>
          <a:p>
            <a:pPr>
              <a:lnSpc>
                <a:spcPct val="114000"/>
              </a:lnSpc>
            </a:pPr>
            <a:r>
              <a:rPr lang="en-US" sz="4400" b="1" dirty="0">
                <a:solidFill>
                  <a:srgbClr val="FFFF00"/>
                </a:solidFill>
                <a:latin typeface="Perpetua" pitchFamily="18" charset="0"/>
              </a:rPr>
              <a:t>Counter-</a:t>
            </a:r>
            <a:r>
              <a:rPr lang="en-US" sz="4400" b="1" dirty="0" smtClean="0">
                <a:solidFill>
                  <a:srgbClr val="FFFF00"/>
                </a:solidFill>
                <a:latin typeface="Perpetua" pitchFamily="18" charset="0"/>
              </a:rPr>
              <a:t>Argument: Progress</a:t>
            </a:r>
          </a:p>
        </p:txBody>
      </p:sp>
      <p:sp>
        <p:nvSpPr>
          <p:cNvPr id="7172" name="Rectangle 3"/>
          <p:cNvSpPr>
            <a:spLocks noGrp="1" noChangeArrowheads="1"/>
          </p:cNvSpPr>
          <p:nvPr>
            <p:ph type="body" idx="4294967295"/>
          </p:nvPr>
        </p:nvSpPr>
        <p:spPr>
          <a:xfrm>
            <a:off x="332823" y="1880315"/>
            <a:ext cx="8541302" cy="4977685"/>
          </a:xfrm>
        </p:spPr>
        <p:txBody>
          <a:bodyPr>
            <a:normAutofit/>
          </a:bodyPr>
          <a:lstStyle/>
          <a:p>
            <a:pPr>
              <a:lnSpc>
                <a:spcPct val="118000"/>
              </a:lnSpc>
              <a:spcBef>
                <a:spcPct val="0"/>
              </a:spcBef>
              <a:spcAft>
                <a:spcPts val="1200"/>
              </a:spcAft>
              <a:buNone/>
            </a:pPr>
            <a:r>
              <a:rPr lang="en-US" sz="2700" b="1" dirty="0">
                <a:solidFill>
                  <a:schemeClr val="tx1"/>
                </a:solidFill>
                <a:latin typeface="Perpetua" pitchFamily="18" charset="0"/>
                <a:cs typeface="Arial" pitchFamily="34" charset="0"/>
              </a:rPr>
              <a:t>	</a:t>
            </a:r>
            <a:r>
              <a:rPr lang="en-US" sz="2700" b="1" dirty="0" smtClean="0">
                <a:solidFill>
                  <a:srgbClr val="FF0000"/>
                </a:solidFill>
                <a:latin typeface="Perpetua" pitchFamily="18" charset="0"/>
                <a:cs typeface="Arial" pitchFamily="34" charset="0"/>
              </a:rPr>
              <a:t>Global </a:t>
            </a:r>
            <a:r>
              <a:rPr lang="en-US" sz="2700" b="1" dirty="0">
                <a:solidFill>
                  <a:srgbClr val="FF0000"/>
                </a:solidFill>
                <a:latin typeface="Perpetua" pitchFamily="18" charset="0"/>
                <a:cs typeface="Arial" pitchFamily="34" charset="0"/>
              </a:rPr>
              <a:t>income </a:t>
            </a:r>
            <a:r>
              <a:rPr lang="en-US" sz="2700" b="1" dirty="0" smtClean="0">
                <a:solidFill>
                  <a:srgbClr val="FF0000"/>
                </a:solidFill>
                <a:latin typeface="Perpetua" pitchFamily="18" charset="0"/>
                <a:cs typeface="Arial" pitchFamily="34" charset="0"/>
              </a:rPr>
              <a:t>polarization</a:t>
            </a:r>
            <a:r>
              <a:rPr lang="en-US" sz="2700" b="1" dirty="0" smtClean="0">
                <a:solidFill>
                  <a:schemeClr val="tx1"/>
                </a:solidFill>
                <a:latin typeface="Perpetua" pitchFamily="18" charset="0"/>
                <a:cs typeface="Arial" pitchFamily="34" charset="0"/>
              </a:rPr>
              <a:t>: much </a:t>
            </a:r>
            <a:r>
              <a:rPr lang="en-US" sz="2700" b="1" dirty="0">
                <a:solidFill>
                  <a:schemeClr val="tx1"/>
                </a:solidFill>
                <a:latin typeface="Perpetua" pitchFamily="18" charset="0"/>
                <a:cs typeface="Arial" pitchFamily="34" charset="0"/>
              </a:rPr>
              <a:t>more would have been achieved if the poor had merely participated proportionally in global economic </a:t>
            </a:r>
            <a:r>
              <a:rPr lang="en-US" sz="2700" b="1" dirty="0" smtClean="0">
                <a:solidFill>
                  <a:schemeClr val="tx1"/>
                </a:solidFill>
                <a:latin typeface="Perpetua" pitchFamily="18" charset="0"/>
                <a:cs typeface="Arial" pitchFamily="34" charset="0"/>
              </a:rPr>
              <a:t>growth.</a:t>
            </a:r>
          </a:p>
          <a:p>
            <a:pPr>
              <a:lnSpc>
                <a:spcPct val="118000"/>
              </a:lnSpc>
              <a:spcBef>
                <a:spcPct val="0"/>
              </a:spcBef>
              <a:spcAft>
                <a:spcPts val="1200"/>
              </a:spcAft>
              <a:buNone/>
            </a:pPr>
            <a:r>
              <a:rPr lang="en-US" sz="3600" b="1" dirty="0" smtClean="0">
                <a:solidFill>
                  <a:schemeClr val="tx1"/>
                </a:solidFill>
                <a:latin typeface="Perpetua" pitchFamily="18" charset="0"/>
                <a:cs typeface="Arial" pitchFamily="34" charset="0"/>
              </a:rPr>
              <a:t>	In any case, what matters morally</a:t>
            </a:r>
          </a:p>
          <a:p>
            <a:pPr>
              <a:lnSpc>
                <a:spcPct val="118000"/>
              </a:lnSpc>
              <a:spcBef>
                <a:spcPct val="0"/>
              </a:spcBef>
              <a:buNone/>
            </a:pPr>
            <a:r>
              <a:rPr lang="en-US" sz="2600" b="1" dirty="0">
                <a:solidFill>
                  <a:schemeClr val="tx1"/>
                </a:solidFill>
                <a:latin typeface="Perpetua" pitchFamily="18" charset="0"/>
                <a:cs typeface="Arial" pitchFamily="34" charset="0"/>
              </a:rPr>
              <a:t>	</a:t>
            </a:r>
            <a:r>
              <a:rPr lang="en-US" sz="2700" b="1" dirty="0">
                <a:solidFill>
                  <a:schemeClr val="tx1"/>
                </a:solidFill>
                <a:latin typeface="Perpetua" pitchFamily="18" charset="0"/>
                <a:cs typeface="Arial" pitchFamily="34" charset="0"/>
              </a:rPr>
              <a:t>is the comparison with what would </a:t>
            </a:r>
            <a:r>
              <a:rPr lang="en-US" sz="2700" b="1" dirty="0">
                <a:solidFill>
                  <a:srgbClr val="FF0000"/>
                </a:solidFill>
                <a:latin typeface="Perpetua" pitchFamily="18" charset="0"/>
                <a:cs typeface="Arial" pitchFamily="34" charset="0"/>
              </a:rPr>
              <a:t>now </a:t>
            </a:r>
            <a:r>
              <a:rPr lang="en-US" sz="2700" b="1" dirty="0">
                <a:solidFill>
                  <a:schemeClr val="tx1"/>
                </a:solidFill>
                <a:latin typeface="Perpetua" pitchFamily="18" charset="0"/>
                <a:cs typeface="Arial" pitchFamily="34" charset="0"/>
              </a:rPr>
              <a:t>be </a:t>
            </a:r>
            <a:r>
              <a:rPr lang="en-US" sz="2700" b="1" dirty="0" smtClean="0">
                <a:solidFill>
                  <a:schemeClr val="tx1"/>
                </a:solidFill>
                <a:latin typeface="Perpetua" pitchFamily="18" charset="0"/>
                <a:cs typeface="Arial" pitchFamily="34" charset="0"/>
              </a:rPr>
              <a:t>possible: </a:t>
            </a:r>
          </a:p>
          <a:p>
            <a:pPr>
              <a:lnSpc>
                <a:spcPct val="118000"/>
              </a:lnSpc>
              <a:spcBef>
                <a:spcPct val="0"/>
              </a:spcBef>
              <a:spcAft>
                <a:spcPts val="1200"/>
              </a:spcAft>
              <a:buNone/>
            </a:pPr>
            <a:r>
              <a:rPr lang="en-US" sz="2700" b="1" dirty="0">
                <a:solidFill>
                  <a:schemeClr val="tx1"/>
                </a:solidFill>
                <a:latin typeface="Perpetua" pitchFamily="18" charset="0"/>
                <a:cs typeface="Arial" pitchFamily="34" charset="0"/>
              </a:rPr>
              <a:t>	</a:t>
            </a:r>
            <a:r>
              <a:rPr lang="en-US" sz="2700" b="1" dirty="0" smtClean="0">
                <a:solidFill>
                  <a:srgbClr val="FF0000"/>
                </a:solidFill>
                <a:latin typeface="Perpetua" pitchFamily="18" charset="0"/>
                <a:cs typeface="Arial" pitchFamily="34" charset="0"/>
              </a:rPr>
              <a:t>How </a:t>
            </a:r>
            <a:r>
              <a:rPr lang="en-US" sz="2700" b="1" dirty="0">
                <a:solidFill>
                  <a:srgbClr val="FF0000"/>
                </a:solidFill>
                <a:latin typeface="Perpetua" pitchFamily="18" charset="0"/>
                <a:cs typeface="Arial" pitchFamily="34" charset="0"/>
              </a:rPr>
              <a:t>much of today’s severe poverty is reasonably avoidable through better </a:t>
            </a:r>
            <a:r>
              <a:rPr lang="en-US" sz="2700" b="1" dirty="0" smtClean="0">
                <a:solidFill>
                  <a:srgbClr val="FF0000"/>
                </a:solidFill>
                <a:latin typeface="Perpetua" pitchFamily="18" charset="0"/>
                <a:cs typeface="Arial" pitchFamily="34" charset="0"/>
              </a:rPr>
              <a:t>supranational institutional </a:t>
            </a:r>
            <a:r>
              <a:rPr lang="en-US" sz="2700" b="1" dirty="0">
                <a:solidFill>
                  <a:srgbClr val="FF0000"/>
                </a:solidFill>
                <a:latin typeface="Perpetua" pitchFamily="18" charset="0"/>
                <a:cs typeface="Arial" pitchFamily="34" charset="0"/>
              </a:rPr>
              <a:t>design</a:t>
            </a:r>
            <a:r>
              <a:rPr lang="en-US" sz="2700" b="1" dirty="0" smtClean="0">
                <a:solidFill>
                  <a:srgbClr val="FF0000"/>
                </a:solidFill>
                <a:latin typeface="Perpetua" pitchFamily="18" charset="0"/>
                <a:cs typeface="Arial" pitchFamily="34" charset="0"/>
              </a:rPr>
              <a:t>?</a:t>
            </a:r>
            <a:endParaRPr lang="en-US" sz="2700" b="1" dirty="0">
              <a:solidFill>
                <a:srgbClr val="FF0000"/>
              </a:solidFill>
              <a:latin typeface="Perpetua" pitchFamily="18" charset="0"/>
              <a:cs typeface="Arial" pitchFamily="34" charset="0"/>
            </a:endParaRPr>
          </a:p>
        </p:txBody>
      </p:sp>
    </p:spTree>
    <p:extLst>
      <p:ext uri="{BB962C8B-B14F-4D97-AF65-F5344CB8AC3E}">
        <p14:creationId xmlns:p14="http://schemas.microsoft.com/office/powerpoint/2010/main" val="4015266450"/>
      </p:ext>
    </p:extLst>
  </p:cSld>
  <p:clrMapOvr>
    <a:masterClrMapping/>
  </p:clrMapOvr>
  <p:transition xmlns:p14="http://schemas.microsoft.com/office/powerpoint/2010/main" spd="slow">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2">
                                            <p:txEl>
                                              <p:pRg st="1" end="1"/>
                                            </p:txEl>
                                          </p:spTgt>
                                        </p:tgtEl>
                                        <p:attrNameLst>
                                          <p:attrName>style.visibility</p:attrName>
                                        </p:attrNameLst>
                                      </p:cBhvr>
                                      <p:to>
                                        <p:strVal val="visible"/>
                                      </p:to>
                                    </p:set>
                                    <p:animEffect transition="in" filter="fade">
                                      <p:cBhvr>
                                        <p:cTn id="7" dur="500"/>
                                        <p:tgtEl>
                                          <p:spTgt spid="717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2">
                                            <p:txEl>
                                              <p:pRg st="2" end="2"/>
                                            </p:txEl>
                                          </p:spTgt>
                                        </p:tgtEl>
                                        <p:attrNameLst>
                                          <p:attrName>style.visibility</p:attrName>
                                        </p:attrNameLst>
                                      </p:cBhvr>
                                      <p:to>
                                        <p:strVal val="visible"/>
                                      </p:to>
                                    </p:set>
                                    <p:animEffect transition="in" filter="fade">
                                      <p:cBhvr>
                                        <p:cTn id="12" dur="500"/>
                                        <p:tgtEl>
                                          <p:spTgt spid="717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2">
                                            <p:txEl>
                                              <p:pRg st="3" end="3"/>
                                            </p:txEl>
                                          </p:spTgt>
                                        </p:tgtEl>
                                        <p:attrNameLst>
                                          <p:attrName>style.visibility</p:attrName>
                                        </p:attrNameLst>
                                      </p:cBhvr>
                                      <p:to>
                                        <p:strVal val="visible"/>
                                      </p:to>
                                    </p:set>
                                    <p:animEffect transition="in" filter="fade">
                                      <p:cBhvr>
                                        <p:cTn id="17" dur="500"/>
                                        <p:tgtEl>
                                          <p:spTgt spid="717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604250" y="6424613"/>
            <a:ext cx="5397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algn="r" eaLnBrk="1" hangingPunct="1"/>
            <a:fld id="{B43EAAD3-E582-4A95-87D7-6FB0206ED2A5}" type="slidenum">
              <a:rPr lang="en-US" sz="1600">
                <a:solidFill>
                  <a:srgbClr val="FFFF00"/>
                </a:solidFill>
              </a:rPr>
              <a:pPr algn="r" eaLnBrk="1" hangingPunct="1"/>
              <a:t>16</a:t>
            </a:fld>
            <a:endParaRPr lang="en-US" sz="1600">
              <a:solidFill>
                <a:srgbClr val="FFFF00"/>
              </a:solidFill>
            </a:endParaRPr>
          </a:p>
        </p:txBody>
      </p:sp>
      <p:sp>
        <p:nvSpPr>
          <p:cNvPr id="5123" name="Rectangle 2"/>
          <p:cNvSpPr>
            <a:spLocks noGrp="1" noChangeArrowheads="1"/>
          </p:cNvSpPr>
          <p:nvPr>
            <p:ph type="title" idx="4294967295"/>
          </p:nvPr>
        </p:nvSpPr>
        <p:spPr>
          <a:xfrm>
            <a:off x="0" y="0"/>
            <a:ext cx="9144000" cy="1047890"/>
          </a:xfrm>
        </p:spPr>
        <p:txBody>
          <a:bodyPr/>
          <a:lstStyle/>
          <a:p>
            <a:pPr eaLnBrk="1" hangingPunct="1">
              <a:lnSpc>
                <a:spcPct val="114000"/>
              </a:lnSpc>
            </a:pPr>
            <a:r>
              <a:rPr lang="en-US" sz="4000" b="1" dirty="0" smtClean="0">
                <a:solidFill>
                  <a:srgbClr val="FFFF00"/>
                </a:solidFill>
                <a:latin typeface="Perpetua" pitchFamily="18" charset="0"/>
              </a:rPr>
              <a:t>History</a:t>
            </a:r>
          </a:p>
        </p:txBody>
      </p:sp>
      <p:sp>
        <p:nvSpPr>
          <p:cNvPr id="7172" name="Rectangle 3"/>
          <p:cNvSpPr>
            <a:spLocks noGrp="1" noChangeArrowheads="1"/>
          </p:cNvSpPr>
          <p:nvPr>
            <p:ph type="body" idx="4294967295"/>
          </p:nvPr>
        </p:nvSpPr>
        <p:spPr>
          <a:xfrm>
            <a:off x="-99152" y="1880171"/>
            <a:ext cx="9144000" cy="4977830"/>
          </a:xfrm>
        </p:spPr>
        <p:txBody>
          <a:bodyPr>
            <a:normAutofit fontScale="70000" lnSpcReduction="20000"/>
          </a:bodyPr>
          <a:lstStyle/>
          <a:p>
            <a:pPr marL="274320">
              <a:lnSpc>
                <a:spcPct val="140000"/>
              </a:lnSpc>
              <a:spcBef>
                <a:spcPct val="0"/>
              </a:spcBef>
              <a:buNone/>
            </a:pPr>
            <a:r>
              <a:rPr lang="en-US" sz="3000" dirty="0" smtClean="0">
                <a:solidFill>
                  <a:srgbClr val="FFFF66"/>
                </a:solidFill>
              </a:rPr>
              <a:t>	</a:t>
            </a:r>
            <a:r>
              <a:rPr lang="de-DE" sz="4000" b="1" dirty="0" smtClean="0">
                <a:solidFill>
                  <a:schemeClr val="tx1"/>
                </a:solidFill>
                <a:latin typeface="Perpetua" pitchFamily="18" charset="0"/>
                <a:cs typeface="Arial" pitchFamily="34" charset="0"/>
              </a:rPr>
              <a:t>Always, a majority of humankind has lived in severe poverty. New is the easy avoidability of poverty: the </a:t>
            </a:r>
            <a:r>
              <a:rPr lang="de-DE" sz="4000" b="1" spc="-30" dirty="0" smtClean="0">
                <a:solidFill>
                  <a:schemeClr val="tx1"/>
                </a:solidFill>
                <a:latin typeface="Perpetua" pitchFamily="18" charset="0"/>
                <a:cs typeface="Arial" pitchFamily="34" charset="0"/>
              </a:rPr>
              <a:t>grotesque mismatch between the </a:t>
            </a:r>
            <a:r>
              <a:rPr lang="de-DE" sz="4000" b="1" spc="-30" dirty="0" smtClean="0">
                <a:solidFill>
                  <a:srgbClr val="FF0000"/>
                </a:solidFill>
                <a:latin typeface="Perpetua" pitchFamily="18" charset="0"/>
                <a:cs typeface="Arial" pitchFamily="34" charset="0"/>
              </a:rPr>
              <a:t>human</a:t>
            </a:r>
            <a:r>
              <a:rPr lang="de-DE" sz="4000" b="1" spc="-30" dirty="0" smtClean="0">
                <a:solidFill>
                  <a:schemeClr val="tx1"/>
                </a:solidFill>
                <a:latin typeface="Perpetua" pitchFamily="18" charset="0"/>
                <a:cs typeface="Arial" pitchFamily="34" charset="0"/>
              </a:rPr>
              <a:t> </a:t>
            </a:r>
            <a:r>
              <a:rPr lang="de-DE" sz="4000" b="1" spc="-30" dirty="0">
                <a:solidFill>
                  <a:schemeClr val="tx1"/>
                </a:solidFill>
                <a:latin typeface="Perpetua" pitchFamily="18" charset="0"/>
                <a:cs typeface="Arial" pitchFamily="34" charset="0"/>
              </a:rPr>
              <a:t>a</a:t>
            </a:r>
            <a:r>
              <a:rPr lang="de-DE" sz="4000" b="1" spc="-30" dirty="0" smtClean="0">
                <a:solidFill>
                  <a:schemeClr val="tx1"/>
                </a:solidFill>
                <a:latin typeface="Perpetua" pitchFamily="18" charset="0"/>
                <a:cs typeface="Arial" pitchFamily="34" charset="0"/>
              </a:rPr>
              <a:t>nd the </a:t>
            </a:r>
            <a:r>
              <a:rPr lang="de-DE" sz="4000" b="1" spc="-30" dirty="0" smtClean="0">
                <a:solidFill>
                  <a:srgbClr val="FF0000"/>
                </a:solidFill>
                <a:latin typeface="Perpetua" pitchFamily="18" charset="0"/>
                <a:cs typeface="Arial" pitchFamily="34" charset="0"/>
              </a:rPr>
              <a:t>economic</a:t>
            </a:r>
            <a:r>
              <a:rPr lang="de-DE" sz="4000" b="1" spc="-30" dirty="0" smtClean="0">
                <a:solidFill>
                  <a:schemeClr val="tx1"/>
                </a:solidFill>
                <a:latin typeface="Perpetua" pitchFamily="18" charset="0"/>
                <a:cs typeface="Arial" pitchFamily="34" charset="0"/>
              </a:rPr>
              <a:t> </a:t>
            </a:r>
            <a:r>
              <a:rPr lang="de-DE" sz="4000" b="1" dirty="0" smtClean="0">
                <a:solidFill>
                  <a:schemeClr val="tx1"/>
                </a:solidFill>
                <a:latin typeface="Perpetua" pitchFamily="18" charset="0"/>
                <a:cs typeface="Arial" pitchFamily="34" charset="0"/>
              </a:rPr>
              <a:t>extent of the world poverty problem. Fully one third of all human deaths and more than one third of all health deficits are poverty-related. Yet, what the poorer half of</a:t>
            </a:r>
            <a:r>
              <a:rPr lang="de-DE" sz="4000" b="1" dirty="0" smtClean="0">
                <a:solidFill>
                  <a:schemeClr val="tx1"/>
                </a:solidFill>
                <a:latin typeface="Constantia"/>
                <a:cs typeface="Arial" pitchFamily="34" charset="0"/>
              </a:rPr>
              <a:t> </a:t>
            </a:r>
            <a:r>
              <a:rPr lang="de-DE" sz="4000" b="1" dirty="0" smtClean="0">
                <a:solidFill>
                  <a:schemeClr val="tx1"/>
                </a:solidFill>
                <a:latin typeface="Perpetua" pitchFamily="18" charset="0"/>
                <a:cs typeface="Arial" pitchFamily="34" charset="0"/>
              </a:rPr>
              <a:t>humanity need to avoid severe poverty is merely an</a:t>
            </a:r>
            <a:r>
              <a:rPr lang="de-DE" sz="4000" b="1" dirty="0" smtClean="0">
                <a:solidFill>
                  <a:schemeClr val="tx1"/>
                </a:solidFill>
                <a:latin typeface="Constantia"/>
                <a:cs typeface="Arial" pitchFamily="34" charset="0"/>
              </a:rPr>
              <a:t> </a:t>
            </a:r>
            <a:r>
              <a:rPr lang="de-DE" sz="4000" b="1" dirty="0" smtClean="0">
                <a:solidFill>
                  <a:schemeClr val="tx1"/>
                </a:solidFill>
                <a:latin typeface="Perpetua" pitchFamily="18" charset="0"/>
                <a:cs typeface="Arial" pitchFamily="34" charset="0"/>
              </a:rPr>
              <a:t>extra </a:t>
            </a:r>
            <a:r>
              <a:rPr lang="de-DE" sz="4000" b="1" dirty="0" smtClean="0">
                <a:solidFill>
                  <a:srgbClr val="FF0000"/>
                </a:solidFill>
                <a:latin typeface="Perpetua" pitchFamily="18" charset="0"/>
                <a:cs typeface="Arial" pitchFamily="34" charset="0"/>
              </a:rPr>
              <a:t>two percent</a:t>
            </a:r>
            <a:r>
              <a:rPr lang="de-DE" sz="4000" b="1" dirty="0" smtClean="0">
                <a:solidFill>
                  <a:schemeClr val="tx1"/>
                </a:solidFill>
                <a:latin typeface="Perpetua" pitchFamily="18" charset="0"/>
                <a:cs typeface="Arial" pitchFamily="34" charset="0"/>
              </a:rPr>
              <a:t> of global household income.</a:t>
            </a:r>
          </a:p>
          <a:p>
            <a:pPr marL="274320" algn="ctr">
              <a:lnSpc>
                <a:spcPct val="140000"/>
              </a:lnSpc>
              <a:spcBef>
                <a:spcPct val="0"/>
              </a:spcBef>
              <a:buNone/>
            </a:pPr>
            <a:r>
              <a:rPr lang="de-DE" sz="4900" b="1" spc="-20" dirty="0">
                <a:solidFill>
                  <a:schemeClr val="tx1"/>
                </a:solidFill>
                <a:latin typeface="Perpetua" pitchFamily="18" charset="0"/>
                <a:cs typeface="Arial" pitchFamily="34" charset="0"/>
              </a:rPr>
              <a:t>	</a:t>
            </a:r>
            <a:r>
              <a:rPr lang="de-DE" sz="5100" b="1" spc="-20" dirty="0" smtClean="0">
                <a:solidFill>
                  <a:srgbClr val="FF0000"/>
                </a:solidFill>
                <a:latin typeface="Perpetua" pitchFamily="18" charset="0"/>
                <a:cs typeface="Arial" pitchFamily="34" charset="0"/>
              </a:rPr>
              <a:t>Avoidable </a:t>
            </a:r>
            <a:r>
              <a:rPr lang="de-DE" sz="5100" spc="-20" dirty="0" smtClean="0">
                <a:solidFill>
                  <a:srgbClr val="FF0000"/>
                </a:solidFill>
                <a:latin typeface="Perpetua" pitchFamily="18" charset="0"/>
                <a:cs typeface="Arial" pitchFamily="34" charset="0"/>
              </a:rPr>
              <a:t>poverty has never been greater.</a:t>
            </a:r>
            <a:endParaRPr lang="de-DE" sz="5100" spc="-20" dirty="0">
              <a:solidFill>
                <a:schemeClr val="tx1"/>
              </a:solidFill>
              <a:latin typeface="Perpetua" pitchFamily="18" charset="0"/>
              <a:cs typeface="Arial" pitchFamily="34" charset="0"/>
            </a:endParaRPr>
          </a:p>
        </p:txBody>
      </p:sp>
    </p:spTree>
    <p:extLst>
      <p:ext uri="{BB962C8B-B14F-4D97-AF65-F5344CB8AC3E}">
        <p14:creationId xmlns:p14="http://schemas.microsoft.com/office/powerpoint/2010/main" val="2324754348"/>
      </p:ext>
    </p:extLst>
  </p:cSld>
  <p:clrMapOvr>
    <a:masterClrMapping/>
  </p:clrMapOvr>
  <p:transition xmlns:p14="http://schemas.microsoft.com/office/powerpoint/2010/main" spd="slow">
    <p:pull dir="d"/>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604250" y="6424613"/>
            <a:ext cx="5397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algn="r" eaLnBrk="1" hangingPunct="1"/>
            <a:fld id="{B43EAAD3-E582-4A95-87D7-6FB0206ED2A5}" type="slidenum">
              <a:rPr lang="en-US" sz="1600">
                <a:solidFill>
                  <a:srgbClr val="FFFF00"/>
                </a:solidFill>
              </a:rPr>
              <a:pPr algn="r" eaLnBrk="1" hangingPunct="1"/>
              <a:t>17</a:t>
            </a:fld>
            <a:endParaRPr lang="en-US" sz="1600">
              <a:solidFill>
                <a:srgbClr val="FFFF00"/>
              </a:solidFill>
            </a:endParaRPr>
          </a:p>
        </p:txBody>
      </p:sp>
      <p:sp>
        <p:nvSpPr>
          <p:cNvPr id="5123" name="Rectangle 2"/>
          <p:cNvSpPr>
            <a:spLocks noGrp="1" noChangeArrowheads="1"/>
          </p:cNvSpPr>
          <p:nvPr>
            <p:ph type="title" idx="4294967295"/>
          </p:nvPr>
        </p:nvSpPr>
        <p:spPr>
          <a:xfrm>
            <a:off x="0" y="0"/>
            <a:ext cx="9144000" cy="1047890"/>
          </a:xfrm>
        </p:spPr>
        <p:txBody>
          <a:bodyPr/>
          <a:lstStyle/>
          <a:p>
            <a:pPr eaLnBrk="1" hangingPunct="1">
              <a:lnSpc>
                <a:spcPct val="114000"/>
              </a:lnSpc>
            </a:pPr>
            <a:r>
              <a:rPr lang="en-US" sz="4000" b="1" dirty="0" smtClean="0">
                <a:solidFill>
                  <a:srgbClr val="FFFF00"/>
                </a:solidFill>
                <a:latin typeface="Perpetua" pitchFamily="18" charset="0"/>
              </a:rPr>
              <a:t>Explanation</a:t>
            </a:r>
          </a:p>
        </p:txBody>
      </p:sp>
      <p:sp>
        <p:nvSpPr>
          <p:cNvPr id="7172" name="Rectangle 3"/>
          <p:cNvSpPr>
            <a:spLocks noGrp="1" noChangeArrowheads="1"/>
          </p:cNvSpPr>
          <p:nvPr>
            <p:ph type="body" idx="4294967295"/>
          </p:nvPr>
        </p:nvSpPr>
        <p:spPr>
          <a:xfrm>
            <a:off x="-99152" y="1880171"/>
            <a:ext cx="9144000" cy="4977830"/>
          </a:xfrm>
        </p:spPr>
        <p:txBody>
          <a:bodyPr>
            <a:normAutofit fontScale="70000" lnSpcReduction="20000"/>
          </a:bodyPr>
          <a:lstStyle/>
          <a:p>
            <a:pPr marL="274320">
              <a:lnSpc>
                <a:spcPct val="140000"/>
              </a:lnSpc>
              <a:spcBef>
                <a:spcPct val="0"/>
              </a:spcBef>
              <a:buNone/>
            </a:pPr>
            <a:r>
              <a:rPr lang="en-US" sz="3000" dirty="0" smtClean="0">
                <a:solidFill>
                  <a:srgbClr val="FFFF66"/>
                </a:solidFill>
              </a:rPr>
              <a:t>	</a:t>
            </a:r>
            <a:r>
              <a:rPr lang="de-DE" sz="4000" b="1" dirty="0" smtClean="0">
                <a:solidFill>
                  <a:schemeClr val="tx1"/>
                </a:solidFill>
                <a:latin typeface="Perpetua" pitchFamily="18" charset="0"/>
                <a:cs typeface="Arial" pitchFamily="34" charset="0"/>
              </a:rPr>
              <a:t>Rich and powerful persons, companies and governments make successful efforts to </a:t>
            </a:r>
            <a:r>
              <a:rPr lang="de-DE" sz="4000" b="1" dirty="0">
                <a:solidFill>
                  <a:schemeClr val="tx1"/>
                </a:solidFill>
                <a:latin typeface="Perpetua" pitchFamily="18" charset="0"/>
                <a:cs typeface="Arial" pitchFamily="34" charset="0"/>
              </a:rPr>
              <a:t>shape in their own </a:t>
            </a:r>
            <a:r>
              <a:rPr lang="de-DE" sz="4000" b="1" dirty="0" smtClean="0">
                <a:solidFill>
                  <a:schemeClr val="tx1"/>
                </a:solidFill>
                <a:latin typeface="Perpetua" pitchFamily="18" charset="0"/>
                <a:cs typeface="Arial" pitchFamily="34" charset="0"/>
              </a:rPr>
              <a:t>favor the important economic, social and political rules, on both the national and </a:t>
            </a:r>
            <a:r>
              <a:rPr lang="de-DE" sz="4000" b="1" dirty="0">
                <a:solidFill>
                  <a:schemeClr val="tx1"/>
                </a:solidFill>
                <a:latin typeface="Perpetua" pitchFamily="18" charset="0"/>
                <a:cs typeface="Arial" pitchFamily="34" charset="0"/>
              </a:rPr>
              <a:t>supranational </a:t>
            </a:r>
            <a:r>
              <a:rPr lang="de-DE" sz="4000" b="1" dirty="0" smtClean="0">
                <a:solidFill>
                  <a:schemeClr val="tx1"/>
                </a:solidFill>
                <a:latin typeface="Perpetua" pitchFamily="18" charset="0"/>
                <a:cs typeface="Arial" pitchFamily="34" charset="0"/>
              </a:rPr>
              <a:t>levels, as well as the application of these </a:t>
            </a:r>
            <a:r>
              <a:rPr lang="de-DE" sz="4000" b="1" dirty="0">
                <a:solidFill>
                  <a:schemeClr val="tx1"/>
                </a:solidFill>
                <a:latin typeface="Perpetua" pitchFamily="18" charset="0"/>
                <a:cs typeface="Arial" pitchFamily="34" charset="0"/>
              </a:rPr>
              <a:t>rules (“lobbying”).</a:t>
            </a:r>
            <a:endParaRPr lang="de-DE" sz="4000" b="1" dirty="0" smtClean="0">
              <a:solidFill>
                <a:schemeClr val="tx1"/>
              </a:solidFill>
              <a:latin typeface="Perpetua" pitchFamily="18" charset="0"/>
              <a:cs typeface="Arial" pitchFamily="34" charset="0"/>
            </a:endParaRPr>
          </a:p>
          <a:p>
            <a:pPr marL="274320">
              <a:lnSpc>
                <a:spcPct val="140000"/>
              </a:lnSpc>
              <a:spcBef>
                <a:spcPct val="0"/>
              </a:spcBef>
              <a:buNone/>
            </a:pPr>
            <a:r>
              <a:rPr lang="de-DE" sz="4000" b="1" dirty="0">
                <a:solidFill>
                  <a:schemeClr val="tx1"/>
                </a:solidFill>
                <a:latin typeface="Perpetua" pitchFamily="18" charset="0"/>
                <a:cs typeface="Arial" pitchFamily="34" charset="0"/>
              </a:rPr>
              <a:t>	</a:t>
            </a:r>
            <a:r>
              <a:rPr lang="de-DE" sz="4000" b="1" dirty="0" smtClean="0">
                <a:solidFill>
                  <a:schemeClr val="tx1"/>
                </a:solidFill>
                <a:latin typeface="Perpetua" pitchFamily="18" charset="0"/>
                <a:cs typeface="Arial" pitchFamily="34" charset="0"/>
              </a:rPr>
              <a:t>Insofar as they succeed, they increase their share of income, wealth and political power and thereby become even more capable of influencing in their own favor the rules and their application. </a:t>
            </a:r>
            <a:endParaRPr lang="de-DE" sz="5100" spc="-20" dirty="0">
              <a:solidFill>
                <a:schemeClr val="tx1"/>
              </a:solidFill>
              <a:latin typeface="Perpetua" pitchFamily="18" charset="0"/>
              <a:cs typeface="Arial" pitchFamily="34" charset="0"/>
            </a:endParaRPr>
          </a:p>
        </p:txBody>
      </p:sp>
    </p:spTree>
    <p:extLst>
      <p:ext uri="{BB962C8B-B14F-4D97-AF65-F5344CB8AC3E}">
        <p14:creationId xmlns:p14="http://schemas.microsoft.com/office/powerpoint/2010/main" val="3435593467"/>
      </p:ext>
    </p:extLst>
  </p:cSld>
  <p:clrMapOvr>
    <a:masterClrMapping/>
  </p:clrMapOvr>
  <p:transition xmlns:p14="http://schemas.microsoft.com/office/powerpoint/2010/main" spd="slow">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2">
                                            <p:txEl>
                                              <p:pRg st="1" end="1"/>
                                            </p:txEl>
                                          </p:spTgt>
                                        </p:tgtEl>
                                        <p:attrNameLst>
                                          <p:attrName>style.visibility</p:attrName>
                                        </p:attrNameLst>
                                      </p:cBhvr>
                                      <p:to>
                                        <p:strVal val="visible"/>
                                      </p:to>
                                    </p:set>
                                    <p:animEffect transition="in" filter="fade">
                                      <p:cBhvr>
                                        <p:cTn id="7" dur="500"/>
                                        <p:tgtEl>
                                          <p:spTgt spid="717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txBox="1">
            <a:spLocks noGrp="1"/>
          </p:cNvSpPr>
          <p:nvPr/>
        </p:nvSpPr>
        <p:spPr bwMode="auto">
          <a:xfrm>
            <a:off x="8604250" y="6424613"/>
            <a:ext cx="5397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i="1">
                <a:solidFill>
                  <a:schemeClr val="tx1"/>
                </a:solidFill>
                <a:latin typeface="Arial" pitchFamily="34" charset="0"/>
              </a:defRPr>
            </a:lvl1pPr>
            <a:lvl2pPr marL="742950" indent="-285750" eaLnBrk="0" hangingPunct="0">
              <a:defRPr b="1" i="1">
                <a:solidFill>
                  <a:schemeClr val="tx1"/>
                </a:solidFill>
                <a:latin typeface="Arial" pitchFamily="34" charset="0"/>
              </a:defRPr>
            </a:lvl2pPr>
            <a:lvl3pPr marL="1143000" indent="-228600" eaLnBrk="0" hangingPunct="0">
              <a:defRPr b="1" i="1">
                <a:solidFill>
                  <a:schemeClr val="tx1"/>
                </a:solidFill>
                <a:latin typeface="Arial" pitchFamily="34" charset="0"/>
              </a:defRPr>
            </a:lvl3pPr>
            <a:lvl4pPr marL="1600200" indent="-228600" eaLnBrk="0" hangingPunct="0">
              <a:defRPr b="1" i="1">
                <a:solidFill>
                  <a:schemeClr val="tx1"/>
                </a:solidFill>
                <a:latin typeface="Arial" pitchFamily="34" charset="0"/>
              </a:defRPr>
            </a:lvl4pPr>
            <a:lvl5pPr marL="2057400" indent="-228600" eaLnBrk="0" hangingPunct="0">
              <a:defRPr b="1" i="1">
                <a:solidFill>
                  <a:schemeClr val="tx1"/>
                </a:solidFill>
                <a:latin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defRPr>
            </a:lvl9pPr>
          </a:lstStyle>
          <a:p>
            <a:pPr algn="r" eaLnBrk="1" hangingPunct="1"/>
            <a:fld id="{7AD7E0E3-529A-481A-AAC5-B3AC8926F955}" type="slidenum">
              <a:rPr lang="en-US" sz="1600" i="0">
                <a:solidFill>
                  <a:srgbClr val="FFFF00"/>
                </a:solidFill>
              </a:rPr>
              <a:pPr algn="r" eaLnBrk="1" hangingPunct="1"/>
              <a:t>18</a:t>
            </a:fld>
            <a:endParaRPr lang="en-US" sz="1600" i="0">
              <a:solidFill>
                <a:srgbClr val="FFFF00"/>
              </a:solidFill>
            </a:endParaRPr>
          </a:p>
        </p:txBody>
      </p:sp>
      <p:sp>
        <p:nvSpPr>
          <p:cNvPr id="17411" name="Rectangle 2"/>
          <p:cNvSpPr>
            <a:spLocks noGrp="1" noChangeArrowheads="1"/>
          </p:cNvSpPr>
          <p:nvPr>
            <p:ph type="title" idx="4294967295"/>
          </p:nvPr>
        </p:nvSpPr>
        <p:spPr>
          <a:xfrm>
            <a:off x="297456" y="168869"/>
            <a:ext cx="8725359" cy="702823"/>
          </a:xfrm>
        </p:spPr>
        <p:txBody>
          <a:bodyPr/>
          <a:lstStyle/>
          <a:p>
            <a:r>
              <a:rPr lang="en-US" sz="4200" b="1" dirty="0" smtClean="0">
                <a:solidFill>
                  <a:srgbClr val="FFFF00"/>
                </a:solidFill>
                <a:latin typeface="Perpetua" pitchFamily="18" charset="0"/>
              </a:rPr>
              <a:t>Corporate Tax Abuse (GFI Estimates)</a:t>
            </a:r>
          </a:p>
        </p:txBody>
      </p:sp>
      <p:sp>
        <p:nvSpPr>
          <p:cNvPr id="30724" name="Rectangle 3"/>
          <p:cNvSpPr>
            <a:spLocks noGrp="1" noChangeArrowheads="1"/>
          </p:cNvSpPr>
          <p:nvPr>
            <p:ph type="body" idx="4294967295"/>
          </p:nvPr>
        </p:nvSpPr>
        <p:spPr>
          <a:xfrm>
            <a:off x="-99153" y="2066707"/>
            <a:ext cx="9144000" cy="4654767"/>
          </a:xfrm>
        </p:spPr>
        <p:txBody>
          <a:bodyPr>
            <a:normAutofit/>
          </a:bodyPr>
          <a:lstStyle/>
          <a:p>
            <a:pPr>
              <a:lnSpc>
                <a:spcPct val="130000"/>
              </a:lnSpc>
              <a:spcBef>
                <a:spcPts val="1800"/>
              </a:spcBef>
              <a:buFontTx/>
              <a:buNone/>
            </a:pPr>
            <a:r>
              <a:rPr lang="en-US" dirty="0" smtClean="0">
                <a:solidFill>
                  <a:srgbClr val="FFFF66"/>
                </a:solidFill>
              </a:rPr>
              <a:t>	</a:t>
            </a:r>
            <a:r>
              <a:rPr lang="en-US" sz="3300" b="1" dirty="0" smtClean="0">
                <a:solidFill>
                  <a:schemeClr val="tx1"/>
                </a:solidFill>
                <a:latin typeface="Perpetua"/>
                <a:cs typeface="Perpetua"/>
              </a:rPr>
              <a:t>2003-12 decade: 				$6.6 trillion</a:t>
            </a:r>
          </a:p>
          <a:p>
            <a:pPr>
              <a:lnSpc>
                <a:spcPct val="130000"/>
              </a:lnSpc>
              <a:spcBef>
                <a:spcPts val="1800"/>
              </a:spcBef>
              <a:buFontTx/>
              <a:buNone/>
            </a:pPr>
            <a:r>
              <a:rPr lang="en-US" sz="3300" b="1" dirty="0">
                <a:solidFill>
                  <a:schemeClr val="tx1"/>
                </a:solidFill>
                <a:latin typeface="Perpetua"/>
                <a:cs typeface="Perpetua"/>
              </a:rPr>
              <a:t>	</a:t>
            </a:r>
            <a:r>
              <a:rPr lang="en-US" sz="3300" b="1" dirty="0" smtClean="0">
                <a:solidFill>
                  <a:schemeClr val="tx1"/>
                </a:solidFill>
                <a:latin typeface="Perpetua"/>
                <a:cs typeface="Perpetua"/>
              </a:rPr>
              <a:t>2012:						$1.0 trillion</a:t>
            </a:r>
          </a:p>
          <a:p>
            <a:pPr>
              <a:lnSpc>
                <a:spcPct val="130000"/>
              </a:lnSpc>
              <a:spcBef>
                <a:spcPts val="1800"/>
              </a:spcBef>
              <a:buFontTx/>
              <a:buNone/>
            </a:pPr>
            <a:r>
              <a:rPr lang="en-US" sz="3300" b="1" dirty="0" smtClean="0">
                <a:solidFill>
                  <a:schemeClr val="tx1"/>
                </a:solidFill>
                <a:latin typeface="Perpetua"/>
                <a:cs typeface="Perpetua"/>
              </a:rPr>
              <a:t>	of GDP of developing countries:	  3.9%</a:t>
            </a:r>
          </a:p>
          <a:p>
            <a:pPr>
              <a:lnSpc>
                <a:spcPct val="130000"/>
              </a:lnSpc>
              <a:spcBef>
                <a:spcPts val="1800"/>
              </a:spcBef>
              <a:buFontTx/>
              <a:buNone/>
            </a:pPr>
            <a:r>
              <a:rPr lang="en-US" sz="3300" b="1" dirty="0">
                <a:solidFill>
                  <a:schemeClr val="tx1"/>
                </a:solidFill>
                <a:latin typeface="Perpetua"/>
                <a:cs typeface="Perpetua"/>
              </a:rPr>
              <a:t>	</a:t>
            </a:r>
            <a:r>
              <a:rPr lang="en-US" sz="3300" b="1" dirty="0" smtClean="0">
                <a:solidFill>
                  <a:schemeClr val="tx1"/>
                </a:solidFill>
                <a:latin typeface="Perpetua"/>
                <a:cs typeface="Perpetua"/>
              </a:rPr>
              <a:t>of GDP in Africa:				  5.5%</a:t>
            </a:r>
          </a:p>
          <a:p>
            <a:pPr>
              <a:lnSpc>
                <a:spcPct val="130000"/>
              </a:lnSpc>
              <a:spcBef>
                <a:spcPts val="1800"/>
              </a:spcBef>
              <a:buFontTx/>
              <a:buNone/>
            </a:pPr>
            <a:r>
              <a:rPr lang="en-US" sz="3300" b="1" dirty="0">
                <a:solidFill>
                  <a:schemeClr val="tx1"/>
                </a:solidFill>
                <a:latin typeface="Perpetua"/>
                <a:cs typeface="Perpetua"/>
              </a:rPr>
              <a:t>	</a:t>
            </a:r>
            <a:r>
              <a:rPr lang="en-US" sz="3300" b="1" dirty="0" smtClean="0">
                <a:solidFill>
                  <a:schemeClr val="tx1"/>
                </a:solidFill>
                <a:latin typeface="Perpetua"/>
                <a:cs typeface="Perpetua"/>
              </a:rPr>
              <a:t>2012 official development aid:	$0.127 trillion</a:t>
            </a:r>
          </a:p>
        </p:txBody>
      </p:sp>
    </p:spTree>
    <p:extLst>
      <p:ext uri="{BB962C8B-B14F-4D97-AF65-F5344CB8AC3E}">
        <p14:creationId xmlns:p14="http://schemas.microsoft.com/office/powerpoint/2010/main" val="3210263689"/>
      </p:ext>
    </p:extLst>
  </p:cSld>
  <p:clrMapOvr>
    <a:masterClrMapping/>
  </p:clrMapOvr>
  <p:transition xmlns:p14="http://schemas.microsoft.com/office/powerpoint/2010/main" spd="slow">
    <p:pull dir="d"/>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txBox="1">
            <a:spLocks noGrp="1"/>
          </p:cNvSpPr>
          <p:nvPr/>
        </p:nvSpPr>
        <p:spPr bwMode="auto">
          <a:xfrm>
            <a:off x="8604250" y="6424613"/>
            <a:ext cx="5397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i="1">
                <a:solidFill>
                  <a:schemeClr val="tx1"/>
                </a:solidFill>
                <a:latin typeface="Arial" pitchFamily="34" charset="0"/>
              </a:defRPr>
            </a:lvl1pPr>
            <a:lvl2pPr marL="742950" indent="-285750" eaLnBrk="0" hangingPunct="0">
              <a:defRPr b="1" i="1">
                <a:solidFill>
                  <a:schemeClr val="tx1"/>
                </a:solidFill>
                <a:latin typeface="Arial" pitchFamily="34" charset="0"/>
              </a:defRPr>
            </a:lvl2pPr>
            <a:lvl3pPr marL="1143000" indent="-228600" eaLnBrk="0" hangingPunct="0">
              <a:defRPr b="1" i="1">
                <a:solidFill>
                  <a:schemeClr val="tx1"/>
                </a:solidFill>
                <a:latin typeface="Arial" pitchFamily="34" charset="0"/>
              </a:defRPr>
            </a:lvl3pPr>
            <a:lvl4pPr marL="1600200" indent="-228600" eaLnBrk="0" hangingPunct="0">
              <a:defRPr b="1" i="1">
                <a:solidFill>
                  <a:schemeClr val="tx1"/>
                </a:solidFill>
                <a:latin typeface="Arial" pitchFamily="34" charset="0"/>
              </a:defRPr>
            </a:lvl4pPr>
            <a:lvl5pPr marL="2057400" indent="-228600" eaLnBrk="0" hangingPunct="0">
              <a:defRPr b="1" i="1">
                <a:solidFill>
                  <a:schemeClr val="tx1"/>
                </a:solidFill>
                <a:latin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defRPr>
            </a:lvl9pPr>
          </a:lstStyle>
          <a:p>
            <a:pPr algn="r" eaLnBrk="1" hangingPunct="1"/>
            <a:fld id="{7AD7E0E3-529A-481A-AAC5-B3AC8926F955}" type="slidenum">
              <a:rPr lang="en-US" sz="1600" i="0">
                <a:solidFill>
                  <a:srgbClr val="FFFF00"/>
                </a:solidFill>
              </a:rPr>
              <a:pPr algn="r" eaLnBrk="1" hangingPunct="1"/>
              <a:t>19</a:t>
            </a:fld>
            <a:endParaRPr lang="en-US" sz="1600" i="0">
              <a:solidFill>
                <a:srgbClr val="FFFF00"/>
              </a:solidFill>
            </a:endParaRPr>
          </a:p>
        </p:txBody>
      </p:sp>
      <p:sp>
        <p:nvSpPr>
          <p:cNvPr id="17411" name="Rectangle 2"/>
          <p:cNvSpPr>
            <a:spLocks noGrp="1" noChangeArrowheads="1"/>
          </p:cNvSpPr>
          <p:nvPr>
            <p:ph type="title" idx="4294967295"/>
          </p:nvPr>
        </p:nvSpPr>
        <p:spPr>
          <a:xfrm>
            <a:off x="297456" y="168869"/>
            <a:ext cx="8725359" cy="702823"/>
          </a:xfrm>
        </p:spPr>
        <p:txBody>
          <a:bodyPr/>
          <a:lstStyle/>
          <a:p>
            <a:r>
              <a:rPr lang="en-US" sz="4200" b="1" dirty="0" smtClean="0">
                <a:solidFill>
                  <a:srgbClr val="FFFF00"/>
                </a:solidFill>
                <a:latin typeface="Perpetua" pitchFamily="18" charset="0"/>
              </a:rPr>
              <a:t>Private Financial Wealth Kept Abroad</a:t>
            </a:r>
          </a:p>
        </p:txBody>
      </p:sp>
      <p:sp>
        <p:nvSpPr>
          <p:cNvPr id="30724" name="Rectangle 3"/>
          <p:cNvSpPr>
            <a:spLocks noGrp="1" noChangeArrowheads="1"/>
          </p:cNvSpPr>
          <p:nvPr>
            <p:ph type="body" idx="4294967295"/>
          </p:nvPr>
        </p:nvSpPr>
        <p:spPr>
          <a:xfrm>
            <a:off x="-99153" y="2066708"/>
            <a:ext cx="9144000" cy="3979364"/>
          </a:xfrm>
        </p:spPr>
        <p:txBody>
          <a:bodyPr>
            <a:normAutofit/>
          </a:bodyPr>
          <a:lstStyle/>
          <a:p>
            <a:pPr>
              <a:lnSpc>
                <a:spcPct val="130000"/>
              </a:lnSpc>
              <a:spcBef>
                <a:spcPts val="1800"/>
              </a:spcBef>
              <a:buFontTx/>
              <a:buNone/>
            </a:pPr>
            <a:r>
              <a:rPr lang="en-US" dirty="0" smtClean="0">
                <a:solidFill>
                  <a:srgbClr val="FFFF66"/>
                </a:solidFill>
              </a:rPr>
              <a:t>	</a:t>
            </a:r>
            <a:r>
              <a:rPr lang="en-US" sz="3300" b="1" dirty="0" smtClean="0">
                <a:solidFill>
                  <a:schemeClr val="tx1"/>
                </a:solidFill>
                <a:latin typeface="Perpetua"/>
                <a:cs typeface="Perpetua"/>
              </a:rPr>
              <a:t>Africa and the Middle East: 		31%</a:t>
            </a:r>
          </a:p>
          <a:p>
            <a:pPr>
              <a:lnSpc>
                <a:spcPct val="130000"/>
              </a:lnSpc>
              <a:spcBef>
                <a:spcPts val="1800"/>
              </a:spcBef>
              <a:buFontTx/>
              <a:buNone/>
            </a:pPr>
            <a:r>
              <a:rPr lang="en-US" sz="3300" b="1" dirty="0">
                <a:solidFill>
                  <a:schemeClr val="tx1"/>
                </a:solidFill>
                <a:latin typeface="Perpetua"/>
                <a:cs typeface="Perpetua"/>
              </a:rPr>
              <a:t>	</a:t>
            </a:r>
            <a:r>
              <a:rPr lang="en-US" sz="3300" b="1" dirty="0" smtClean="0">
                <a:solidFill>
                  <a:schemeClr val="tx1"/>
                </a:solidFill>
                <a:latin typeface="Perpetua"/>
                <a:cs typeface="Perpetua"/>
              </a:rPr>
              <a:t>Latin America:				28%</a:t>
            </a:r>
          </a:p>
          <a:p>
            <a:pPr>
              <a:lnSpc>
                <a:spcPct val="130000"/>
              </a:lnSpc>
              <a:spcBef>
                <a:spcPts val="1800"/>
              </a:spcBef>
              <a:buFontTx/>
              <a:buNone/>
            </a:pPr>
            <a:r>
              <a:rPr lang="en-US" sz="3300" b="1" dirty="0" smtClean="0">
                <a:solidFill>
                  <a:schemeClr val="tx1"/>
                </a:solidFill>
                <a:latin typeface="Perpetua"/>
                <a:cs typeface="Perpetua"/>
              </a:rPr>
              <a:t>	Europe:						  </a:t>
            </a:r>
            <a:r>
              <a:rPr lang="en-US" sz="3300" b="1" dirty="0">
                <a:solidFill>
                  <a:schemeClr val="tx1"/>
                </a:solidFill>
                <a:latin typeface="Perpetua"/>
                <a:cs typeface="Perpetua"/>
              </a:rPr>
              <a:t>8</a:t>
            </a:r>
            <a:r>
              <a:rPr lang="en-US" sz="3300" b="1" dirty="0" smtClean="0">
                <a:solidFill>
                  <a:schemeClr val="tx1"/>
                </a:solidFill>
                <a:latin typeface="Perpetua"/>
                <a:cs typeface="Perpetua"/>
              </a:rPr>
              <a:t>%</a:t>
            </a:r>
          </a:p>
          <a:p>
            <a:pPr>
              <a:lnSpc>
                <a:spcPct val="130000"/>
              </a:lnSpc>
              <a:spcBef>
                <a:spcPts val="1800"/>
              </a:spcBef>
              <a:buFontTx/>
              <a:buNone/>
            </a:pPr>
            <a:r>
              <a:rPr lang="en-US" sz="3300" b="1" dirty="0">
                <a:solidFill>
                  <a:schemeClr val="tx1"/>
                </a:solidFill>
                <a:latin typeface="Perpetua"/>
                <a:cs typeface="Perpetua"/>
              </a:rPr>
              <a:t>	</a:t>
            </a:r>
            <a:r>
              <a:rPr lang="en-US" sz="3300" b="1" dirty="0" smtClean="0">
                <a:solidFill>
                  <a:schemeClr val="tx1"/>
                </a:solidFill>
                <a:latin typeface="Perpetua"/>
                <a:cs typeface="Perpetua"/>
              </a:rPr>
              <a:t>North America:				  </a:t>
            </a:r>
            <a:r>
              <a:rPr lang="en-US" sz="3300" b="1" dirty="0">
                <a:solidFill>
                  <a:schemeClr val="tx1"/>
                </a:solidFill>
                <a:latin typeface="Perpetua"/>
                <a:cs typeface="Perpetua"/>
              </a:rPr>
              <a:t>2</a:t>
            </a:r>
            <a:r>
              <a:rPr lang="en-US" sz="3300" b="1" dirty="0" smtClean="0">
                <a:solidFill>
                  <a:schemeClr val="tx1"/>
                </a:solidFill>
                <a:latin typeface="Perpetua"/>
                <a:cs typeface="Perpetua"/>
              </a:rPr>
              <a:t>%</a:t>
            </a:r>
          </a:p>
        </p:txBody>
      </p:sp>
    </p:spTree>
    <p:extLst>
      <p:ext uri="{BB962C8B-B14F-4D97-AF65-F5344CB8AC3E}">
        <p14:creationId xmlns:p14="http://schemas.microsoft.com/office/powerpoint/2010/main" val="3447755439"/>
      </p:ext>
    </p:extLst>
  </p:cSld>
  <p:clrMapOvr>
    <a:masterClrMapping/>
  </p:clrMapOvr>
  <p:transition xmlns:p14="http://schemas.microsoft.com/office/powerpoint/2010/main" spd="slow">
    <p:pull dir="d"/>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5"/>
          <p:cNvSpPr txBox="1">
            <a:spLocks noGrp="1"/>
          </p:cNvSpPr>
          <p:nvPr/>
        </p:nvSpPr>
        <p:spPr bwMode="auto">
          <a:xfrm>
            <a:off x="8604250" y="6424613"/>
            <a:ext cx="5397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algn="r" eaLnBrk="1" hangingPunct="1"/>
            <a:fld id="{BB1DF372-1DCF-42C6-82AE-35BAD1DC45A4}" type="slidenum">
              <a:rPr lang="en-US" sz="1600" i="0">
                <a:solidFill>
                  <a:prstClr val="black"/>
                </a:solidFill>
              </a:rPr>
              <a:pPr algn="r" eaLnBrk="1" hangingPunct="1"/>
              <a:t>2</a:t>
            </a:fld>
            <a:endParaRPr lang="en-US" sz="1600" i="0" dirty="0">
              <a:solidFill>
                <a:prstClr val="black"/>
              </a:solidFill>
            </a:endParaRPr>
          </a:p>
        </p:txBody>
      </p:sp>
      <p:sp>
        <p:nvSpPr>
          <p:cNvPr id="57347" name="Rectangle 2"/>
          <p:cNvSpPr>
            <a:spLocks noGrp="1" noChangeArrowheads="1"/>
          </p:cNvSpPr>
          <p:nvPr>
            <p:ph type="title" idx="4294967295"/>
          </p:nvPr>
        </p:nvSpPr>
        <p:spPr>
          <a:xfrm>
            <a:off x="0" y="-1"/>
            <a:ext cx="9144000" cy="1123413"/>
          </a:xfrm>
        </p:spPr>
        <p:txBody>
          <a:bodyPr/>
          <a:lstStyle/>
          <a:p>
            <a:pPr eaLnBrk="1" hangingPunct="1"/>
            <a:r>
              <a:rPr lang="en-US" altLang="zh-CN" sz="4400" b="1" dirty="0" smtClean="0">
                <a:solidFill>
                  <a:srgbClr val="FFFF00"/>
                </a:solidFill>
                <a:latin typeface="Perpetua" pitchFamily="18" charset="0"/>
                <a:ea typeface="宋体" charset="-122"/>
              </a:rPr>
              <a:t>Persistent Optimism</a:t>
            </a:r>
          </a:p>
        </p:txBody>
      </p:sp>
      <p:sp>
        <p:nvSpPr>
          <p:cNvPr id="22532" name="Rectangle 3"/>
          <p:cNvSpPr>
            <a:spLocks noGrp="1" noChangeArrowheads="1"/>
          </p:cNvSpPr>
          <p:nvPr>
            <p:ph type="body" idx="4294967295"/>
          </p:nvPr>
        </p:nvSpPr>
        <p:spPr>
          <a:xfrm>
            <a:off x="745067" y="1727200"/>
            <a:ext cx="8398932" cy="5130799"/>
          </a:xfrm>
        </p:spPr>
        <p:txBody>
          <a:bodyPr>
            <a:normAutofit/>
          </a:bodyPr>
          <a:lstStyle/>
          <a:p>
            <a:pPr marL="0" indent="0" eaLnBrk="1" hangingPunct="1">
              <a:lnSpc>
                <a:spcPct val="105000"/>
              </a:lnSpc>
              <a:spcBef>
                <a:spcPct val="60000"/>
              </a:spcBef>
              <a:buFontTx/>
              <a:buNone/>
            </a:pPr>
            <a:endParaRPr lang="en-US" altLang="zh-CN" sz="1900" b="1" dirty="0" smtClean="0">
              <a:solidFill>
                <a:schemeClr val="tx1"/>
              </a:solidFill>
              <a:latin typeface="Perpetua" pitchFamily="18" charset="0"/>
              <a:ea typeface="宋体" charset="-122"/>
            </a:endParaRPr>
          </a:p>
        </p:txBody>
      </p:sp>
      <p:sp>
        <p:nvSpPr>
          <p:cNvPr id="57349" name="Rectangle 4"/>
          <p:cNvSpPr>
            <a:spLocks noChangeArrowheads="1"/>
          </p:cNvSpPr>
          <p:nvPr/>
        </p:nvSpPr>
        <p:spPr bwMode="auto">
          <a:xfrm>
            <a:off x="0" y="0"/>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zh-CN" altLang="en-US" sz="1400">
                <a:solidFill>
                  <a:prstClr val="black"/>
                </a:solidFill>
              </a:rPr>
              <a:t>  </a:t>
            </a:r>
            <a:endParaRPr lang="zh-CN" altLang="en-US">
              <a:solidFill>
                <a:prstClr val="black"/>
              </a:solidFill>
            </a:endParaRPr>
          </a:p>
        </p:txBody>
      </p:sp>
      <p:sp>
        <p:nvSpPr>
          <p:cNvPr id="57350" name="Rectangle 5"/>
          <p:cNvSpPr>
            <a:spLocks noChangeArrowheads="1"/>
          </p:cNvSpPr>
          <p:nvPr/>
        </p:nvSpPr>
        <p:spPr bwMode="auto">
          <a:xfrm>
            <a:off x="0" y="0"/>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zh-CN" altLang="en-US" sz="1400">
                <a:solidFill>
                  <a:prstClr val="black"/>
                </a:solidFill>
              </a:rPr>
              <a:t>  </a:t>
            </a:r>
            <a:endParaRPr lang="zh-CN" altLang="en-US">
              <a:solidFill>
                <a:prstClr val="black"/>
              </a:solidFill>
            </a:endParaRPr>
          </a:p>
        </p:txBody>
      </p:sp>
      <p:pic>
        <p:nvPicPr>
          <p:cNvPr id="2" name="Picture 1"/>
          <p:cNvPicPr>
            <a:picLocks noChangeAspect="1"/>
          </p:cNvPicPr>
          <p:nvPr/>
        </p:nvPicPr>
        <p:blipFill>
          <a:blip r:embed="rId3"/>
          <a:stretch>
            <a:fillRect/>
          </a:stretch>
        </p:blipFill>
        <p:spPr>
          <a:xfrm>
            <a:off x="824350" y="1765300"/>
            <a:ext cx="7010400" cy="5092700"/>
          </a:xfrm>
          <a:prstGeom prst="rect">
            <a:avLst/>
          </a:prstGeom>
        </p:spPr>
      </p:pic>
    </p:spTree>
    <p:extLst>
      <p:ext uri="{BB962C8B-B14F-4D97-AF65-F5344CB8AC3E}">
        <p14:creationId xmlns:p14="http://schemas.microsoft.com/office/powerpoint/2010/main" val="68932353"/>
      </p:ext>
    </p:extLst>
  </p:cSld>
  <p:clrMapOvr>
    <a:masterClrMapping/>
  </p:clrMapOvr>
  <p:transition xmlns:p14="http://schemas.microsoft.com/office/powerpoint/2010/main" spd="slow">
    <p:pull dir="d"/>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txBox="1">
            <a:spLocks noGrp="1"/>
          </p:cNvSpPr>
          <p:nvPr/>
        </p:nvSpPr>
        <p:spPr bwMode="auto">
          <a:xfrm>
            <a:off x="8604250" y="6424613"/>
            <a:ext cx="5397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i="1">
                <a:solidFill>
                  <a:schemeClr val="tx1"/>
                </a:solidFill>
                <a:latin typeface="Arial" pitchFamily="34" charset="0"/>
              </a:defRPr>
            </a:lvl1pPr>
            <a:lvl2pPr marL="742950" indent="-285750" eaLnBrk="0" hangingPunct="0">
              <a:defRPr b="1" i="1">
                <a:solidFill>
                  <a:schemeClr val="tx1"/>
                </a:solidFill>
                <a:latin typeface="Arial" pitchFamily="34" charset="0"/>
              </a:defRPr>
            </a:lvl2pPr>
            <a:lvl3pPr marL="1143000" indent="-228600" eaLnBrk="0" hangingPunct="0">
              <a:defRPr b="1" i="1">
                <a:solidFill>
                  <a:schemeClr val="tx1"/>
                </a:solidFill>
                <a:latin typeface="Arial" pitchFamily="34" charset="0"/>
              </a:defRPr>
            </a:lvl3pPr>
            <a:lvl4pPr marL="1600200" indent="-228600" eaLnBrk="0" hangingPunct="0">
              <a:defRPr b="1" i="1">
                <a:solidFill>
                  <a:schemeClr val="tx1"/>
                </a:solidFill>
                <a:latin typeface="Arial" pitchFamily="34" charset="0"/>
              </a:defRPr>
            </a:lvl4pPr>
            <a:lvl5pPr marL="2057400" indent="-228600" eaLnBrk="0" hangingPunct="0">
              <a:defRPr b="1" i="1">
                <a:solidFill>
                  <a:schemeClr val="tx1"/>
                </a:solidFill>
                <a:latin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defRPr>
            </a:lvl9pPr>
          </a:lstStyle>
          <a:p>
            <a:pPr algn="r" eaLnBrk="1" hangingPunct="1"/>
            <a:fld id="{7AD7E0E3-529A-481A-AAC5-B3AC8926F955}" type="slidenum">
              <a:rPr lang="en-US" sz="1600" i="0">
                <a:solidFill>
                  <a:srgbClr val="FFFF00"/>
                </a:solidFill>
              </a:rPr>
              <a:pPr algn="r" eaLnBrk="1" hangingPunct="1"/>
              <a:t>20</a:t>
            </a:fld>
            <a:endParaRPr lang="en-US" sz="1600" i="0">
              <a:solidFill>
                <a:srgbClr val="FFFF00"/>
              </a:solidFill>
            </a:endParaRPr>
          </a:p>
        </p:txBody>
      </p:sp>
      <p:sp>
        <p:nvSpPr>
          <p:cNvPr id="17411" name="Rectangle 2"/>
          <p:cNvSpPr>
            <a:spLocks noGrp="1" noChangeArrowheads="1"/>
          </p:cNvSpPr>
          <p:nvPr>
            <p:ph type="title" idx="4294967295"/>
          </p:nvPr>
        </p:nvSpPr>
        <p:spPr>
          <a:xfrm>
            <a:off x="297456" y="168869"/>
            <a:ext cx="8725359" cy="702823"/>
          </a:xfrm>
        </p:spPr>
        <p:txBody>
          <a:bodyPr/>
          <a:lstStyle/>
          <a:p>
            <a:r>
              <a:rPr lang="en-US" sz="4200" b="1" dirty="0" smtClean="0">
                <a:solidFill>
                  <a:srgbClr val="FFFF00"/>
                </a:solidFill>
                <a:latin typeface="Perpetua" pitchFamily="18" charset="0"/>
              </a:rPr>
              <a:t>Loss in Tax Revenues (Christian Aid)</a:t>
            </a:r>
          </a:p>
        </p:txBody>
      </p:sp>
      <p:sp>
        <p:nvSpPr>
          <p:cNvPr id="30724" name="Rectangle 3"/>
          <p:cNvSpPr>
            <a:spLocks noGrp="1" noChangeArrowheads="1"/>
          </p:cNvSpPr>
          <p:nvPr>
            <p:ph type="body" idx="4294967295"/>
          </p:nvPr>
        </p:nvSpPr>
        <p:spPr>
          <a:xfrm>
            <a:off x="-99153" y="2066707"/>
            <a:ext cx="9144000" cy="4654767"/>
          </a:xfrm>
        </p:spPr>
        <p:txBody>
          <a:bodyPr>
            <a:normAutofit/>
          </a:bodyPr>
          <a:lstStyle/>
          <a:p>
            <a:pPr>
              <a:lnSpc>
                <a:spcPct val="130000"/>
              </a:lnSpc>
              <a:spcBef>
                <a:spcPts val="1800"/>
              </a:spcBef>
              <a:buFontTx/>
              <a:buNone/>
            </a:pPr>
            <a:r>
              <a:rPr lang="en-US" dirty="0" smtClean="0">
                <a:solidFill>
                  <a:srgbClr val="FFFF66"/>
                </a:solidFill>
              </a:rPr>
              <a:t>	</a:t>
            </a:r>
            <a:r>
              <a:rPr lang="en-US" sz="3300" b="1" dirty="0" smtClean="0">
                <a:solidFill>
                  <a:schemeClr val="tx1"/>
                </a:solidFill>
                <a:latin typeface="Perpetua"/>
                <a:cs typeface="Perpetua"/>
              </a:rPr>
              <a:t>$160 billion per annum, $2.5 trillion 2000-2015.</a:t>
            </a:r>
          </a:p>
          <a:p>
            <a:pPr>
              <a:lnSpc>
                <a:spcPct val="130000"/>
              </a:lnSpc>
              <a:spcBef>
                <a:spcPts val="1800"/>
              </a:spcBef>
              <a:buFontTx/>
              <a:buNone/>
            </a:pPr>
            <a:r>
              <a:rPr lang="en-US" sz="3300" b="1" dirty="0">
                <a:solidFill>
                  <a:schemeClr val="tx1"/>
                </a:solidFill>
                <a:latin typeface="Perpetua"/>
                <a:cs typeface="Perpetua"/>
              </a:rPr>
              <a:t>	“</a:t>
            </a:r>
            <a:r>
              <a:rPr lang="en-US" sz="3300" b="1" dirty="0" smtClean="0">
                <a:solidFill>
                  <a:schemeClr val="tx1"/>
                </a:solidFill>
                <a:latin typeface="Perpetua"/>
                <a:cs typeface="Perpetua"/>
              </a:rPr>
              <a:t>If </a:t>
            </a:r>
            <a:r>
              <a:rPr lang="en-US" sz="3300" b="1" dirty="0">
                <a:solidFill>
                  <a:schemeClr val="tx1"/>
                </a:solidFill>
                <a:latin typeface="Perpetua"/>
                <a:cs typeface="Perpetua"/>
              </a:rPr>
              <a:t>that money was available to allocate according to current spending patterns, the amount going into health services could save the lives of 350,000 children under the age of five every </a:t>
            </a:r>
            <a:r>
              <a:rPr lang="en-US" sz="3300" b="1" dirty="0" smtClean="0">
                <a:solidFill>
                  <a:schemeClr val="tx1"/>
                </a:solidFill>
                <a:latin typeface="Perpetua"/>
                <a:cs typeface="Perpetua"/>
              </a:rPr>
              <a:t>year.”</a:t>
            </a:r>
          </a:p>
        </p:txBody>
      </p:sp>
    </p:spTree>
    <p:extLst>
      <p:ext uri="{BB962C8B-B14F-4D97-AF65-F5344CB8AC3E}">
        <p14:creationId xmlns:p14="http://schemas.microsoft.com/office/powerpoint/2010/main" val="2764081034"/>
      </p:ext>
    </p:extLst>
  </p:cSld>
  <p:clrMapOvr>
    <a:masterClrMapping/>
  </p:clrMapOvr>
  <p:transition xmlns:p14="http://schemas.microsoft.com/office/powerpoint/2010/main" spd="slow">
    <p:pull dir="d"/>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5"/>
          <p:cNvSpPr txBox="1">
            <a:spLocks noGrp="1"/>
          </p:cNvSpPr>
          <p:nvPr/>
        </p:nvSpPr>
        <p:spPr bwMode="auto">
          <a:xfrm>
            <a:off x="8604250" y="6424613"/>
            <a:ext cx="5397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algn="r" eaLnBrk="1" hangingPunct="1"/>
            <a:fld id="{BB1DF372-1DCF-42C6-82AE-35BAD1DC45A4}" type="slidenum">
              <a:rPr lang="en-US" sz="1600" i="0">
                <a:solidFill>
                  <a:prstClr val="black"/>
                </a:solidFill>
              </a:rPr>
              <a:pPr algn="r" eaLnBrk="1" hangingPunct="1"/>
              <a:t>3</a:t>
            </a:fld>
            <a:endParaRPr lang="en-US" sz="1600" i="0" dirty="0">
              <a:solidFill>
                <a:prstClr val="black"/>
              </a:solidFill>
            </a:endParaRPr>
          </a:p>
        </p:txBody>
      </p:sp>
      <p:sp>
        <p:nvSpPr>
          <p:cNvPr id="57347" name="Rectangle 2"/>
          <p:cNvSpPr>
            <a:spLocks noGrp="1" noChangeArrowheads="1"/>
          </p:cNvSpPr>
          <p:nvPr>
            <p:ph type="title" idx="4294967295"/>
          </p:nvPr>
        </p:nvSpPr>
        <p:spPr>
          <a:xfrm>
            <a:off x="0" y="-1"/>
            <a:ext cx="9144000" cy="1123413"/>
          </a:xfrm>
        </p:spPr>
        <p:txBody>
          <a:bodyPr/>
          <a:lstStyle/>
          <a:p>
            <a:pPr eaLnBrk="1" hangingPunct="1"/>
            <a:r>
              <a:rPr lang="en-US" altLang="zh-CN" sz="4400" b="1" dirty="0" smtClean="0">
                <a:solidFill>
                  <a:srgbClr val="FFFF00"/>
                </a:solidFill>
                <a:latin typeface="Perpetua" pitchFamily="18" charset="0"/>
                <a:ea typeface="宋体" charset="-122"/>
              </a:rPr>
              <a:t>World Poverty  Today</a:t>
            </a:r>
          </a:p>
        </p:txBody>
      </p:sp>
      <p:sp>
        <p:nvSpPr>
          <p:cNvPr id="22532" name="Rectangle 3"/>
          <p:cNvSpPr>
            <a:spLocks noGrp="1" noChangeArrowheads="1"/>
          </p:cNvSpPr>
          <p:nvPr>
            <p:ph type="body" idx="4294967295"/>
          </p:nvPr>
        </p:nvSpPr>
        <p:spPr>
          <a:xfrm>
            <a:off x="745067" y="1727200"/>
            <a:ext cx="8398932" cy="5130799"/>
          </a:xfrm>
        </p:spPr>
        <p:txBody>
          <a:bodyPr>
            <a:normAutofit fontScale="92500" lnSpcReduction="10000"/>
          </a:bodyPr>
          <a:lstStyle/>
          <a:p>
            <a:pPr marL="0" indent="0" eaLnBrk="1" hangingPunct="1">
              <a:lnSpc>
                <a:spcPct val="105000"/>
              </a:lnSpc>
              <a:spcBef>
                <a:spcPct val="60000"/>
              </a:spcBef>
              <a:buFontTx/>
              <a:buNone/>
            </a:pPr>
            <a:r>
              <a:rPr lang="en-US" altLang="zh-CN" sz="1900" b="1" dirty="0" smtClean="0">
                <a:solidFill>
                  <a:schemeClr val="tx1"/>
                </a:solidFill>
                <a:latin typeface="Perpetua" pitchFamily="18" charset="0"/>
                <a:ea typeface="宋体" charset="-122"/>
              </a:rPr>
              <a:t>Among 7.3 billion human beings, about</a:t>
            </a:r>
          </a:p>
          <a:p>
            <a:pPr marL="0" indent="0">
              <a:lnSpc>
                <a:spcPct val="105000"/>
              </a:lnSpc>
              <a:spcBef>
                <a:spcPct val="60000"/>
              </a:spcBef>
              <a:buNone/>
            </a:pPr>
            <a:r>
              <a:rPr lang="en-US" altLang="zh-CN" sz="1900" b="1" dirty="0" smtClean="0">
                <a:solidFill>
                  <a:schemeClr val="tx1"/>
                </a:solidFill>
                <a:latin typeface="Perpetua" pitchFamily="18" charset="0"/>
                <a:ea typeface="宋体" charset="-122"/>
              </a:rPr>
              <a:t>     795 million are </a:t>
            </a:r>
            <a:r>
              <a:rPr lang="en-US" altLang="zh-CN" sz="1900" b="1" dirty="0" smtClean="0">
                <a:solidFill>
                  <a:srgbClr val="FF0000"/>
                </a:solidFill>
                <a:latin typeface="Perpetua" pitchFamily="18" charset="0"/>
                <a:ea typeface="宋体" charset="-122"/>
              </a:rPr>
              <a:t>chronically undernourished </a:t>
            </a:r>
            <a:r>
              <a:rPr lang="en-US" altLang="zh-CN" sz="1900" b="1" dirty="0" smtClean="0">
                <a:solidFill>
                  <a:schemeClr val="tx1"/>
                </a:solidFill>
                <a:latin typeface="Perpetua" pitchFamily="18" charset="0"/>
                <a:ea typeface="宋体" charset="-122"/>
              </a:rPr>
              <a:t>(</a:t>
            </a:r>
            <a:r>
              <a:rPr lang="en-US" altLang="zh-CN" sz="1900" b="1" i="1" dirty="0" smtClean="0">
                <a:solidFill>
                  <a:schemeClr val="tx1"/>
                </a:solidFill>
                <a:latin typeface="Perpetua" pitchFamily="18" charset="0"/>
                <a:ea typeface="宋体" charset="-122"/>
              </a:rPr>
              <a:t>SOFI Report 2015</a:t>
            </a:r>
            <a:r>
              <a:rPr lang="en-US" altLang="zh-CN" sz="1900" b="1" dirty="0" smtClean="0">
                <a:solidFill>
                  <a:schemeClr val="tx1"/>
                </a:solidFill>
                <a:latin typeface="Perpetua" pitchFamily="18" charset="0"/>
                <a:ea typeface="宋体" charset="-122"/>
              </a:rPr>
              <a:t>, pp. 4,8,10,17),</a:t>
            </a:r>
          </a:p>
          <a:p>
            <a:pPr marL="0" indent="0">
              <a:lnSpc>
                <a:spcPct val="105000"/>
              </a:lnSpc>
              <a:spcBef>
                <a:spcPct val="60000"/>
              </a:spcBef>
              <a:buNone/>
            </a:pPr>
            <a:r>
              <a:rPr lang="en-US" altLang="zh-CN" sz="1900" b="1" dirty="0">
                <a:solidFill>
                  <a:schemeClr val="tx1"/>
                </a:solidFill>
                <a:latin typeface="Perpetua" pitchFamily="18" charset="0"/>
                <a:ea typeface="宋体" charset="-122"/>
              </a:rPr>
              <a:t>&gt;</a:t>
            </a:r>
            <a:r>
              <a:rPr lang="en-US" altLang="zh-CN" sz="1900" b="1" dirty="0" smtClean="0">
                <a:solidFill>
                  <a:schemeClr val="tx1"/>
                </a:solidFill>
                <a:latin typeface="Perpetua" pitchFamily="18" charset="0"/>
                <a:ea typeface="宋体" charset="-122"/>
              </a:rPr>
              <a:t>2000 million </a:t>
            </a:r>
            <a:r>
              <a:rPr lang="en-US" altLang="zh-CN" sz="1900" b="1" dirty="0" smtClean="0">
                <a:solidFill>
                  <a:srgbClr val="FF0000"/>
                </a:solidFill>
                <a:latin typeface="Perpetua" pitchFamily="18" charset="0"/>
                <a:ea typeface="宋体" charset="-122"/>
              </a:rPr>
              <a:t>lack access to essential medicines </a:t>
            </a:r>
            <a:r>
              <a:rPr lang="en-US" altLang="zh-CN" sz="1900" b="1" dirty="0" smtClean="0">
                <a:solidFill>
                  <a:schemeClr val="tx1"/>
                </a:solidFill>
                <a:latin typeface="Perpetua" pitchFamily="18" charset="0"/>
                <a:ea typeface="宋体" charset="-122"/>
              </a:rPr>
              <a:t>	                   	</a:t>
            </a:r>
            <a:r>
              <a:rPr lang="en-US" altLang="zh-CN" sz="1900" b="1" dirty="0">
                <a:solidFill>
                  <a:schemeClr val="tx1"/>
                </a:solidFill>
                <a:latin typeface="Perpetua" pitchFamily="18" charset="0"/>
                <a:ea typeface="宋体" charset="-122"/>
              </a:rPr>
              <a:t>(</a:t>
            </a:r>
            <a:r>
              <a:rPr lang="en-US" altLang="zh-CN" sz="1900" b="1" dirty="0" err="1" smtClean="0">
                <a:solidFill>
                  <a:schemeClr val="tx1"/>
                </a:solidFill>
                <a:latin typeface="Perpetua" pitchFamily="18" charset="0"/>
                <a:ea typeface="宋体" charset="-122"/>
              </a:rPr>
              <a:t>Nyanwura</a:t>
            </a:r>
            <a:r>
              <a:rPr lang="en-US" altLang="zh-CN" sz="1900" b="1" dirty="0" smtClean="0">
                <a:solidFill>
                  <a:schemeClr val="tx1"/>
                </a:solidFill>
                <a:latin typeface="Perpetua" pitchFamily="18" charset="0"/>
                <a:ea typeface="宋体" charset="-122"/>
              </a:rPr>
              <a:t> &amp; </a:t>
            </a:r>
            <a:r>
              <a:rPr lang="en-US" altLang="zh-CN" sz="1900" b="1" dirty="0" err="1">
                <a:solidFill>
                  <a:schemeClr val="tx1"/>
                </a:solidFill>
                <a:latin typeface="Perpetua" pitchFamily="18" charset="0"/>
                <a:ea typeface="宋体" charset="-122"/>
              </a:rPr>
              <a:t>Esena</a:t>
            </a:r>
            <a:r>
              <a:rPr lang="en-US" altLang="zh-CN" sz="1900" b="1" dirty="0">
                <a:solidFill>
                  <a:schemeClr val="tx1"/>
                </a:solidFill>
                <a:latin typeface="Perpetua" pitchFamily="18" charset="0"/>
                <a:ea typeface="宋体" charset="-122"/>
              </a:rPr>
              <a:t>, “Essential Medicines Availability And </a:t>
            </a:r>
            <a:r>
              <a:rPr lang="en-US" altLang="zh-CN" sz="1900" b="1" dirty="0" smtClean="0">
                <a:solidFill>
                  <a:schemeClr val="tx1"/>
                </a:solidFill>
                <a:latin typeface="Perpetua" pitchFamily="18" charset="0"/>
                <a:ea typeface="宋体" charset="-122"/>
              </a:rPr>
              <a:t>Affordability”),</a:t>
            </a:r>
            <a:r>
              <a:rPr lang="en-US" altLang="zh-CN" sz="1900" dirty="0" smtClean="0">
                <a:solidFill>
                  <a:schemeClr val="tx1"/>
                </a:solidFill>
                <a:latin typeface="Perpetua" pitchFamily="18" charset="0"/>
                <a:ea typeface="宋体" charset="-122"/>
              </a:rPr>
              <a:t> </a:t>
            </a:r>
            <a:endParaRPr lang="en-US" altLang="zh-CN" sz="1900" b="1" dirty="0" smtClean="0">
              <a:solidFill>
                <a:schemeClr val="tx1"/>
              </a:solidFill>
              <a:latin typeface="Perpetua" pitchFamily="18" charset="0"/>
              <a:ea typeface="宋体" charset="-122"/>
            </a:endParaRPr>
          </a:p>
          <a:p>
            <a:pPr marL="0" indent="0">
              <a:lnSpc>
                <a:spcPct val="105000"/>
              </a:lnSpc>
              <a:spcBef>
                <a:spcPct val="60000"/>
              </a:spcBef>
              <a:buNone/>
            </a:pPr>
            <a:r>
              <a:rPr lang="en-US" altLang="zh-CN" sz="1900" b="1" dirty="0" smtClean="0">
                <a:solidFill>
                  <a:schemeClr val="tx1"/>
                </a:solidFill>
                <a:latin typeface="Perpetua" pitchFamily="18" charset="0"/>
                <a:ea typeface="宋体" charset="-122"/>
              </a:rPr>
              <a:t>     748 million </a:t>
            </a:r>
            <a:r>
              <a:rPr lang="en-US" altLang="zh-CN" sz="1900" b="1" dirty="0" smtClean="0">
                <a:solidFill>
                  <a:srgbClr val="FF0000"/>
                </a:solidFill>
                <a:latin typeface="Perpetua" pitchFamily="18" charset="0"/>
                <a:ea typeface="宋体" charset="-122"/>
              </a:rPr>
              <a:t>lack safe drinking water </a:t>
            </a:r>
            <a:r>
              <a:rPr lang="en-US" altLang="zh-CN" sz="1900" b="1" dirty="0">
                <a:solidFill>
                  <a:schemeClr val="tx1"/>
                </a:solidFill>
                <a:latin typeface="Perpetua" pitchFamily="18" charset="0"/>
                <a:ea typeface="宋体" charset="-122"/>
              </a:rPr>
              <a:t>(</a:t>
            </a:r>
            <a:r>
              <a:rPr lang="en-US" altLang="zh-CN" sz="1900" b="1" i="1" dirty="0">
                <a:solidFill>
                  <a:schemeClr val="tx1"/>
                </a:solidFill>
                <a:latin typeface="Perpetua" pitchFamily="18" charset="0"/>
                <a:ea typeface="宋体" charset="-122"/>
              </a:rPr>
              <a:t>MDG Report </a:t>
            </a:r>
            <a:r>
              <a:rPr lang="en-US" altLang="zh-CN" sz="1900" b="1" i="1" dirty="0" smtClean="0">
                <a:solidFill>
                  <a:schemeClr val="tx1"/>
                </a:solidFill>
                <a:latin typeface="Perpetua" pitchFamily="18" charset="0"/>
                <a:ea typeface="宋体" charset="-122"/>
              </a:rPr>
              <a:t>2014</a:t>
            </a:r>
            <a:r>
              <a:rPr lang="en-US" altLang="zh-CN" sz="1900" b="1" dirty="0" smtClean="0">
                <a:solidFill>
                  <a:schemeClr val="tx1"/>
                </a:solidFill>
                <a:latin typeface="Perpetua" pitchFamily="18" charset="0"/>
                <a:ea typeface="宋体" charset="-122"/>
              </a:rPr>
              <a:t>, </a:t>
            </a:r>
            <a:r>
              <a:rPr lang="en-US" altLang="zh-CN" sz="1900" b="1" dirty="0">
                <a:solidFill>
                  <a:schemeClr val="tx1"/>
                </a:solidFill>
                <a:latin typeface="Perpetua" pitchFamily="18" charset="0"/>
                <a:ea typeface="宋体" charset="-122"/>
              </a:rPr>
              <a:t>p. </a:t>
            </a:r>
            <a:r>
              <a:rPr lang="en-US" altLang="zh-CN" sz="1900" b="1" dirty="0" smtClean="0">
                <a:solidFill>
                  <a:schemeClr val="tx1"/>
                </a:solidFill>
                <a:latin typeface="Perpetua" pitchFamily="18" charset="0"/>
                <a:ea typeface="宋体" charset="-122"/>
              </a:rPr>
              <a:t>40), </a:t>
            </a:r>
          </a:p>
          <a:p>
            <a:pPr marL="0" indent="0" eaLnBrk="1" hangingPunct="1">
              <a:lnSpc>
                <a:spcPct val="105000"/>
              </a:lnSpc>
              <a:spcBef>
                <a:spcPct val="60000"/>
              </a:spcBef>
              <a:buFontTx/>
              <a:buNone/>
            </a:pPr>
            <a:r>
              <a:rPr lang="en-US" altLang="zh-CN" sz="1900" b="1" dirty="0" smtClean="0">
                <a:solidFill>
                  <a:schemeClr val="tx1"/>
                </a:solidFill>
                <a:latin typeface="Perpetua" pitchFamily="18" charset="0"/>
                <a:ea typeface="宋体" charset="-122"/>
              </a:rPr>
              <a:t>&gt;1000 million </a:t>
            </a:r>
            <a:r>
              <a:rPr lang="en-US" altLang="zh-CN" sz="1900" b="1" dirty="0" smtClean="0">
                <a:solidFill>
                  <a:srgbClr val="FF0000"/>
                </a:solidFill>
                <a:latin typeface="Perpetua" pitchFamily="18" charset="0"/>
                <a:ea typeface="宋体" charset="-122"/>
              </a:rPr>
              <a:t>lack adequate shelter </a:t>
            </a:r>
            <a:r>
              <a:rPr lang="en-US" altLang="zh-CN" sz="1900" b="1" dirty="0" smtClean="0">
                <a:solidFill>
                  <a:schemeClr val="tx1"/>
                </a:solidFill>
                <a:latin typeface="Perpetua" pitchFamily="18" charset="0"/>
                <a:ea typeface="宋体" charset="-122"/>
              </a:rPr>
              <a:t>(OHCHR, </a:t>
            </a:r>
            <a:r>
              <a:rPr lang="en-US" altLang="zh-CN" sz="1900" b="1" i="1" dirty="0" smtClean="0">
                <a:solidFill>
                  <a:schemeClr val="tx1"/>
                </a:solidFill>
                <a:latin typeface="Perpetua" pitchFamily="18" charset="0"/>
                <a:ea typeface="宋体" charset="-122"/>
              </a:rPr>
              <a:t>The Right to Adequate Housing 2014</a:t>
            </a:r>
            <a:r>
              <a:rPr lang="en-US" altLang="zh-CN" sz="1900" b="1" dirty="0" smtClean="0">
                <a:solidFill>
                  <a:schemeClr val="tx1"/>
                </a:solidFill>
                <a:latin typeface="Perpetua" pitchFamily="18" charset="0"/>
                <a:ea typeface="宋体" charset="-122"/>
              </a:rPr>
              <a:t>),</a:t>
            </a:r>
          </a:p>
          <a:p>
            <a:pPr marL="0" indent="0">
              <a:lnSpc>
                <a:spcPct val="105000"/>
              </a:lnSpc>
              <a:spcBef>
                <a:spcPct val="60000"/>
              </a:spcBef>
              <a:buNone/>
            </a:pPr>
            <a:r>
              <a:rPr lang="en-US" altLang="zh-CN" sz="1900" b="1" dirty="0" smtClean="0">
                <a:solidFill>
                  <a:schemeClr val="tx1"/>
                </a:solidFill>
                <a:latin typeface="Perpetua" pitchFamily="18" charset="0"/>
                <a:ea typeface="宋体" charset="-122"/>
              </a:rPr>
              <a:t>&gt;1200 million </a:t>
            </a:r>
            <a:r>
              <a:rPr lang="en-US" altLang="zh-CN" sz="1900" b="1" dirty="0" smtClean="0">
                <a:solidFill>
                  <a:srgbClr val="FF0000"/>
                </a:solidFill>
                <a:latin typeface="Perpetua" pitchFamily="18" charset="0"/>
                <a:ea typeface="宋体" charset="-122"/>
              </a:rPr>
              <a:t>lack electricity </a:t>
            </a:r>
            <a:r>
              <a:rPr lang="en-US" altLang="zh-CN" sz="1900" b="1" dirty="0" smtClean="0">
                <a:solidFill>
                  <a:schemeClr val="tx1"/>
                </a:solidFill>
                <a:latin typeface="Perpetua" pitchFamily="18" charset="0"/>
                <a:ea typeface="宋体" charset="-122"/>
              </a:rPr>
              <a:t>(</a:t>
            </a:r>
            <a:r>
              <a:rPr lang="en-US" altLang="zh-CN" sz="1900" b="1" dirty="0">
                <a:solidFill>
                  <a:schemeClr val="tx1"/>
                </a:solidFill>
                <a:latin typeface="Perpetua" pitchFamily="18" charset="0"/>
                <a:ea typeface="宋体" charset="-122"/>
              </a:rPr>
              <a:t>World </a:t>
            </a:r>
            <a:r>
              <a:rPr lang="en-US" altLang="zh-CN" sz="1900" b="1" dirty="0" smtClean="0">
                <a:solidFill>
                  <a:schemeClr val="tx1"/>
                </a:solidFill>
                <a:latin typeface="Perpetua" pitchFamily="18" charset="0"/>
                <a:ea typeface="宋体" charset="-122"/>
              </a:rPr>
              <a:t>Bank, </a:t>
            </a:r>
            <a:r>
              <a:rPr lang="en-US" altLang="zh-CN" sz="1900" b="1" i="1" dirty="0" smtClean="0">
                <a:solidFill>
                  <a:schemeClr val="tx1"/>
                </a:solidFill>
                <a:latin typeface="Perpetua" pitchFamily="18" charset="0"/>
                <a:ea typeface="宋体" charset="-122"/>
              </a:rPr>
              <a:t>http</a:t>
            </a:r>
            <a:r>
              <a:rPr lang="en-US" altLang="zh-CN" sz="1900" b="1" i="1" dirty="0">
                <a:solidFill>
                  <a:schemeClr val="tx1"/>
                </a:solidFill>
                <a:latin typeface="Perpetua" pitchFamily="18" charset="0"/>
                <a:ea typeface="宋体" charset="-122"/>
              </a:rPr>
              <a:t>://</a:t>
            </a:r>
            <a:r>
              <a:rPr lang="en-US" altLang="zh-CN" sz="1900" b="1" i="1" dirty="0" err="1">
                <a:solidFill>
                  <a:schemeClr val="tx1"/>
                </a:solidFill>
                <a:latin typeface="Perpetua" pitchFamily="18" charset="0"/>
                <a:ea typeface="宋体" charset="-122"/>
              </a:rPr>
              <a:t>go.worldbank.org</a:t>
            </a:r>
            <a:r>
              <a:rPr lang="en-US" altLang="zh-CN" sz="1900" b="1" i="1" dirty="0">
                <a:solidFill>
                  <a:schemeClr val="tx1"/>
                </a:solidFill>
                <a:latin typeface="Perpetua" pitchFamily="18" charset="0"/>
                <a:ea typeface="宋体" charset="-122"/>
              </a:rPr>
              <a:t>/6ITD8WA1A0</a:t>
            </a:r>
            <a:r>
              <a:rPr lang="en-US" altLang="zh-CN" sz="1900" b="1" dirty="0">
                <a:solidFill>
                  <a:schemeClr val="tx1"/>
                </a:solidFill>
                <a:latin typeface="Perpetua" pitchFamily="18" charset="0"/>
                <a:ea typeface="宋体" charset="-122"/>
              </a:rPr>
              <a:t>)</a:t>
            </a:r>
            <a:r>
              <a:rPr lang="en-US" altLang="zh-CN" sz="1900" b="1" dirty="0" smtClean="0">
                <a:solidFill>
                  <a:schemeClr val="tx1"/>
                </a:solidFill>
                <a:latin typeface="Perpetua" pitchFamily="18" charset="0"/>
                <a:ea typeface="宋体" charset="-122"/>
              </a:rPr>
              <a:t>,</a:t>
            </a:r>
          </a:p>
          <a:p>
            <a:pPr marL="0" indent="0" eaLnBrk="1" hangingPunct="1">
              <a:lnSpc>
                <a:spcPct val="105000"/>
              </a:lnSpc>
              <a:spcBef>
                <a:spcPct val="60000"/>
              </a:spcBef>
              <a:buFontTx/>
              <a:buNone/>
            </a:pPr>
            <a:r>
              <a:rPr lang="en-US" altLang="zh-CN" sz="1900" b="1" dirty="0" smtClean="0">
                <a:solidFill>
                  <a:schemeClr val="tx1"/>
                </a:solidFill>
                <a:latin typeface="Perpetua" pitchFamily="18" charset="0"/>
                <a:ea typeface="宋体" charset="-122"/>
              </a:rPr>
              <a:t>   1800 million </a:t>
            </a:r>
            <a:r>
              <a:rPr lang="en-US" altLang="zh-CN" sz="1900" b="1" dirty="0" smtClean="0">
                <a:solidFill>
                  <a:srgbClr val="FF0000"/>
                </a:solidFill>
                <a:latin typeface="Perpetua" pitchFamily="18" charset="0"/>
                <a:ea typeface="宋体" charset="-122"/>
              </a:rPr>
              <a:t>lack adequate sanitation </a:t>
            </a:r>
            <a:r>
              <a:rPr lang="en-US" altLang="zh-CN" sz="1900" b="1" dirty="0" smtClean="0">
                <a:solidFill>
                  <a:schemeClr val="tx1"/>
                </a:solidFill>
                <a:latin typeface="Perpetua" pitchFamily="18" charset="0"/>
                <a:ea typeface="宋体" charset="-122"/>
              </a:rPr>
              <a:t>(</a:t>
            </a:r>
            <a:r>
              <a:rPr lang="en-US" altLang="zh-CN" sz="1900" b="1" i="1" dirty="0" smtClean="0">
                <a:solidFill>
                  <a:schemeClr val="tx1"/>
                </a:solidFill>
                <a:latin typeface="Perpetua" pitchFamily="18" charset="0"/>
                <a:ea typeface="宋体" charset="-122"/>
              </a:rPr>
              <a:t>MDG Report 2014</a:t>
            </a:r>
            <a:r>
              <a:rPr lang="en-US" altLang="zh-CN" sz="1900" b="1" dirty="0" smtClean="0">
                <a:solidFill>
                  <a:schemeClr val="tx1"/>
                </a:solidFill>
                <a:latin typeface="Perpetua" pitchFamily="18" charset="0"/>
                <a:ea typeface="宋体" charset="-122"/>
              </a:rPr>
              <a:t>, p. 45),</a:t>
            </a:r>
          </a:p>
          <a:p>
            <a:pPr marL="0" indent="0">
              <a:lnSpc>
                <a:spcPct val="105000"/>
              </a:lnSpc>
              <a:spcBef>
                <a:spcPct val="60000"/>
              </a:spcBef>
              <a:buNone/>
            </a:pPr>
            <a:r>
              <a:rPr lang="en-US" altLang="zh-CN" sz="1900" b="1" dirty="0" smtClean="0">
                <a:solidFill>
                  <a:schemeClr val="tx1"/>
                </a:solidFill>
                <a:latin typeface="Perpetua" pitchFamily="18" charset="0"/>
                <a:ea typeface="宋体" charset="-122"/>
              </a:rPr>
              <a:t>     781 million adults </a:t>
            </a:r>
            <a:r>
              <a:rPr lang="en-US" altLang="zh-CN" sz="1900" b="1" dirty="0" smtClean="0">
                <a:solidFill>
                  <a:srgbClr val="FF0000"/>
                </a:solidFill>
                <a:latin typeface="Perpetua" pitchFamily="18" charset="0"/>
                <a:ea typeface="宋体" charset="-122"/>
              </a:rPr>
              <a:t>are illiterate </a:t>
            </a:r>
          </a:p>
          <a:p>
            <a:pPr marL="0" indent="0">
              <a:lnSpc>
                <a:spcPct val="105000"/>
              </a:lnSpc>
              <a:spcBef>
                <a:spcPts val="0"/>
              </a:spcBef>
              <a:buNone/>
            </a:pPr>
            <a:r>
              <a:rPr lang="en-US" altLang="zh-CN" sz="1900" b="1" dirty="0">
                <a:solidFill>
                  <a:srgbClr val="FF0000"/>
                </a:solidFill>
                <a:latin typeface="Perpetua" pitchFamily="18" charset="0"/>
                <a:ea typeface="宋体" charset="-122"/>
              </a:rPr>
              <a:t>	 </a:t>
            </a:r>
            <a:r>
              <a:rPr lang="en-US" altLang="zh-CN" sz="1900" b="1" dirty="0" smtClean="0">
                <a:solidFill>
                  <a:srgbClr val="FF0000"/>
                </a:solidFill>
                <a:latin typeface="Perpetua" pitchFamily="18" charset="0"/>
                <a:ea typeface="宋体" charset="-122"/>
              </a:rPr>
              <a:t>               </a:t>
            </a:r>
            <a:r>
              <a:rPr lang="en-US" altLang="zh-CN" sz="1900" b="1" dirty="0" smtClean="0">
                <a:solidFill>
                  <a:schemeClr val="tx1"/>
                </a:solidFill>
                <a:latin typeface="Perpetua" pitchFamily="18" charset="0"/>
                <a:ea typeface="宋体" charset="-122"/>
              </a:rPr>
              <a:t>(</a:t>
            </a:r>
            <a:r>
              <a:rPr lang="en-US" altLang="zh-CN" sz="1900" b="1" i="1" dirty="0" err="1">
                <a:solidFill>
                  <a:schemeClr val="tx1"/>
                </a:solidFill>
                <a:latin typeface="Perpetua" pitchFamily="18" charset="0"/>
                <a:ea typeface="宋体" charset="-122"/>
              </a:rPr>
              <a:t>www.uis.unesco.org</a:t>
            </a:r>
            <a:r>
              <a:rPr lang="en-US" altLang="zh-CN" sz="1900" b="1" i="1" dirty="0">
                <a:solidFill>
                  <a:schemeClr val="tx1"/>
                </a:solidFill>
                <a:latin typeface="Perpetua" pitchFamily="18" charset="0"/>
                <a:ea typeface="宋体" charset="-122"/>
              </a:rPr>
              <a:t>/literacy/Pages/literacy-data-release-2014.aspx</a:t>
            </a:r>
            <a:r>
              <a:rPr lang="en-US" altLang="zh-CN" sz="1900" b="1" dirty="0">
                <a:solidFill>
                  <a:schemeClr val="tx1"/>
                </a:solidFill>
                <a:latin typeface="Perpetua" pitchFamily="18" charset="0"/>
                <a:ea typeface="宋体" charset="-122"/>
              </a:rPr>
              <a:t>)</a:t>
            </a:r>
            <a:r>
              <a:rPr lang="en-US" altLang="zh-CN" sz="1900" b="1" dirty="0" smtClean="0">
                <a:solidFill>
                  <a:schemeClr val="tx1"/>
                </a:solidFill>
                <a:latin typeface="Perpetua" pitchFamily="18" charset="0"/>
                <a:ea typeface="宋体" charset="-122"/>
              </a:rPr>
              <a:t>,</a:t>
            </a:r>
          </a:p>
          <a:p>
            <a:pPr marL="0" indent="0">
              <a:lnSpc>
                <a:spcPct val="105000"/>
              </a:lnSpc>
              <a:spcBef>
                <a:spcPct val="60000"/>
              </a:spcBef>
              <a:buNone/>
            </a:pPr>
            <a:r>
              <a:rPr lang="en-US" altLang="zh-CN" sz="1900" b="1" dirty="0" smtClean="0">
                <a:solidFill>
                  <a:schemeClr val="tx1"/>
                </a:solidFill>
                <a:latin typeface="Perpetua" pitchFamily="18" charset="0"/>
                <a:ea typeface="宋体" charset="-122"/>
              </a:rPr>
              <a:t>     168 million </a:t>
            </a:r>
            <a:r>
              <a:rPr lang="en-US" altLang="zh-CN" sz="1900" b="1" dirty="0" smtClean="0">
                <a:solidFill>
                  <a:srgbClr val="FF0000"/>
                </a:solidFill>
                <a:latin typeface="Perpetua" pitchFamily="18" charset="0"/>
                <a:ea typeface="宋体" charset="-122"/>
              </a:rPr>
              <a:t>children (aged 5 to 17) d</a:t>
            </a:r>
            <a:r>
              <a:rPr lang="en-AU" altLang="zh-CN" sz="1900" b="1" dirty="0" smtClean="0">
                <a:solidFill>
                  <a:srgbClr val="FF0000"/>
                </a:solidFill>
                <a:latin typeface="Perpetua" pitchFamily="18" charset="0"/>
                <a:ea typeface="宋体" charset="-122"/>
              </a:rPr>
              <a:t>o wage work outside their household </a:t>
            </a:r>
            <a:r>
              <a:rPr lang="en-AU" altLang="zh-CN" sz="1900" b="1" dirty="0" smtClean="0">
                <a:solidFill>
                  <a:schemeClr val="tx1"/>
                </a:solidFill>
                <a:latin typeface="Perpetua" pitchFamily="18" charset="0"/>
                <a:ea typeface="宋体" charset="-122"/>
              </a:rPr>
              <a:t>— often</a:t>
            </a:r>
            <a:r>
              <a:rPr lang="en-AU" altLang="zh-CN" sz="1900" b="1" dirty="0" smtClean="0">
                <a:solidFill>
                  <a:schemeClr val="tx1"/>
                </a:solidFill>
                <a:latin typeface="Constantia"/>
                <a:ea typeface="宋体" charset="-122"/>
              </a:rPr>
              <a:t> </a:t>
            </a:r>
            <a:r>
              <a:rPr lang="en-AU" altLang="zh-CN" sz="1900" b="1" dirty="0" smtClean="0">
                <a:solidFill>
                  <a:schemeClr val="tx1"/>
                </a:solidFill>
                <a:latin typeface="Perpetua" pitchFamily="18" charset="0"/>
                <a:ea typeface="宋体" charset="-122"/>
              </a:rPr>
              <a:t>under slavery-like and hazardous conditions: as soldiers, prostitutes or domestic servants, or in agriculture, construction, textile or carpet production</a:t>
            </a:r>
            <a:r>
              <a:rPr lang="en-US" altLang="zh-CN" sz="1900" b="1" dirty="0" smtClean="0">
                <a:solidFill>
                  <a:schemeClr val="tx1"/>
                </a:solidFill>
                <a:latin typeface="Perpetua" pitchFamily="18" charset="0"/>
                <a:ea typeface="宋体" charset="-122"/>
              </a:rPr>
              <a:t>   	                 (ILO: </a:t>
            </a:r>
            <a:r>
              <a:rPr lang="en-US" altLang="zh-CN" sz="1900" b="1" i="1" dirty="0" err="1" smtClean="0">
                <a:solidFill>
                  <a:schemeClr val="tx1"/>
                </a:solidFill>
                <a:latin typeface="Perpetua" pitchFamily="18" charset="0"/>
                <a:ea typeface="宋体" charset="-122"/>
              </a:rPr>
              <a:t>www.ilo.org</a:t>
            </a:r>
            <a:r>
              <a:rPr lang="en-US" altLang="zh-CN" sz="1900" b="1" i="1" dirty="0">
                <a:solidFill>
                  <a:schemeClr val="tx1"/>
                </a:solidFill>
                <a:latin typeface="Perpetua" pitchFamily="18" charset="0"/>
                <a:ea typeface="宋体" charset="-122"/>
              </a:rPr>
              <a:t>/global/topics/child-</a:t>
            </a:r>
            <a:r>
              <a:rPr lang="en-US" altLang="zh-CN" sz="1900" b="1" i="1" dirty="0" err="1">
                <a:solidFill>
                  <a:schemeClr val="tx1"/>
                </a:solidFill>
                <a:latin typeface="Perpetua" pitchFamily="18" charset="0"/>
                <a:ea typeface="宋体" charset="-122"/>
              </a:rPr>
              <a:t>labour</a:t>
            </a:r>
            <a:r>
              <a:rPr lang="en-US" altLang="zh-CN" sz="1900" b="1" i="1" dirty="0">
                <a:solidFill>
                  <a:schemeClr val="tx1"/>
                </a:solidFill>
                <a:latin typeface="Perpetua" pitchFamily="18" charset="0"/>
                <a:ea typeface="宋体" charset="-122"/>
              </a:rPr>
              <a:t>/</a:t>
            </a:r>
            <a:r>
              <a:rPr lang="en-US" altLang="zh-CN" sz="1900" b="1" i="1" dirty="0" err="1">
                <a:solidFill>
                  <a:schemeClr val="tx1"/>
                </a:solidFill>
                <a:latin typeface="Perpetua" pitchFamily="18" charset="0"/>
                <a:ea typeface="宋体" charset="-122"/>
              </a:rPr>
              <a:t>lang</a:t>
            </a:r>
            <a:r>
              <a:rPr lang="en-US" altLang="zh-CN" sz="1900" b="1" i="1" dirty="0">
                <a:solidFill>
                  <a:schemeClr val="tx1"/>
                </a:solidFill>
                <a:latin typeface="Perpetua" pitchFamily="18" charset="0"/>
                <a:ea typeface="宋体" charset="-122"/>
              </a:rPr>
              <a:t>--en/</a:t>
            </a:r>
            <a:r>
              <a:rPr lang="en-US" altLang="zh-CN" sz="1900" b="1" i="1" dirty="0" err="1">
                <a:solidFill>
                  <a:schemeClr val="tx1"/>
                </a:solidFill>
                <a:latin typeface="Perpetua" pitchFamily="18" charset="0"/>
                <a:ea typeface="宋体" charset="-122"/>
              </a:rPr>
              <a:t>index.htm</a:t>
            </a:r>
            <a:r>
              <a:rPr lang="en-US" altLang="zh-CN" sz="1900" b="1" dirty="0">
                <a:solidFill>
                  <a:schemeClr val="tx1"/>
                </a:solidFill>
                <a:latin typeface="Perpetua" pitchFamily="18" charset="0"/>
                <a:ea typeface="宋体" charset="-122"/>
              </a:rPr>
              <a:t>)</a:t>
            </a:r>
            <a:r>
              <a:rPr lang="en-US" altLang="zh-CN" sz="1900" b="1" dirty="0" smtClean="0">
                <a:solidFill>
                  <a:schemeClr val="tx1"/>
                </a:solidFill>
                <a:latin typeface="Perpetua" pitchFamily="18" charset="0"/>
                <a:ea typeface="宋体" charset="-122"/>
              </a:rPr>
              <a:t>.</a:t>
            </a:r>
          </a:p>
        </p:txBody>
      </p:sp>
      <p:sp>
        <p:nvSpPr>
          <p:cNvPr id="57349" name="Rectangle 4"/>
          <p:cNvSpPr>
            <a:spLocks noChangeArrowheads="1"/>
          </p:cNvSpPr>
          <p:nvPr/>
        </p:nvSpPr>
        <p:spPr bwMode="auto">
          <a:xfrm>
            <a:off x="0" y="0"/>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zh-CN" altLang="en-US" sz="1400">
                <a:solidFill>
                  <a:prstClr val="black"/>
                </a:solidFill>
              </a:rPr>
              <a:t>  </a:t>
            </a:r>
            <a:endParaRPr lang="zh-CN" altLang="en-US">
              <a:solidFill>
                <a:prstClr val="black"/>
              </a:solidFill>
            </a:endParaRPr>
          </a:p>
        </p:txBody>
      </p:sp>
      <p:sp>
        <p:nvSpPr>
          <p:cNvPr id="57350" name="Rectangle 5"/>
          <p:cNvSpPr>
            <a:spLocks noChangeArrowheads="1"/>
          </p:cNvSpPr>
          <p:nvPr/>
        </p:nvSpPr>
        <p:spPr bwMode="auto">
          <a:xfrm>
            <a:off x="0" y="0"/>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zh-CN" altLang="en-US" sz="1400">
                <a:solidFill>
                  <a:prstClr val="black"/>
                </a:solidFill>
              </a:rPr>
              <a:t>  </a:t>
            </a:r>
            <a:endParaRPr lang="zh-CN" altLang="en-US">
              <a:solidFill>
                <a:prstClr val="black"/>
              </a:solidFill>
            </a:endParaRPr>
          </a:p>
        </p:txBody>
      </p:sp>
    </p:spTree>
    <p:extLst>
      <p:ext uri="{BB962C8B-B14F-4D97-AF65-F5344CB8AC3E}">
        <p14:creationId xmlns:p14="http://schemas.microsoft.com/office/powerpoint/2010/main" val="2740666165"/>
      </p:ext>
    </p:extLst>
  </p:cSld>
  <p:clrMapOvr>
    <a:masterClrMapping/>
  </p:clrMapOvr>
  <p:transition xmlns:p14="http://schemas.microsoft.com/office/powerpoint/2010/main" spd="slow">
    <p:pull dir="d"/>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2532">
                                            <p:txEl>
                                              <p:pRg st="1" end="1"/>
                                            </p:txEl>
                                          </p:spTgt>
                                        </p:tgtEl>
                                        <p:attrNameLst>
                                          <p:attrName>style.visibility</p:attrName>
                                        </p:attrNameLst>
                                      </p:cBhvr>
                                      <p:to>
                                        <p:strVal val="visible"/>
                                      </p:to>
                                    </p:set>
                                    <p:animEffect transition="in" filter="fade">
                                      <p:cBhvr>
                                        <p:cTn id="7" dur="500"/>
                                        <p:tgtEl>
                                          <p:spTgt spid="2253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2532">
                                            <p:txEl>
                                              <p:pRg st="2" end="2"/>
                                            </p:txEl>
                                          </p:spTgt>
                                        </p:tgtEl>
                                        <p:attrNameLst>
                                          <p:attrName>style.visibility</p:attrName>
                                        </p:attrNameLst>
                                      </p:cBhvr>
                                      <p:to>
                                        <p:strVal val="visible"/>
                                      </p:to>
                                    </p:set>
                                    <p:animEffect transition="in" filter="fade">
                                      <p:cBhvr>
                                        <p:cTn id="12" dur="500"/>
                                        <p:tgtEl>
                                          <p:spTgt spid="2253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2532">
                                            <p:txEl>
                                              <p:pRg st="3" end="3"/>
                                            </p:txEl>
                                          </p:spTgt>
                                        </p:tgtEl>
                                        <p:attrNameLst>
                                          <p:attrName>style.visibility</p:attrName>
                                        </p:attrNameLst>
                                      </p:cBhvr>
                                      <p:to>
                                        <p:strVal val="visible"/>
                                      </p:to>
                                    </p:set>
                                    <p:animEffect transition="in" filter="fade">
                                      <p:cBhvr>
                                        <p:cTn id="17" dur="500"/>
                                        <p:tgtEl>
                                          <p:spTgt spid="22532">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2532">
                                            <p:txEl>
                                              <p:pRg st="4" end="4"/>
                                            </p:txEl>
                                          </p:spTgt>
                                        </p:tgtEl>
                                        <p:attrNameLst>
                                          <p:attrName>style.visibility</p:attrName>
                                        </p:attrNameLst>
                                      </p:cBhvr>
                                      <p:to>
                                        <p:strVal val="visible"/>
                                      </p:to>
                                    </p:set>
                                    <p:animEffect transition="in" filter="fade">
                                      <p:cBhvr>
                                        <p:cTn id="22" dur="500"/>
                                        <p:tgtEl>
                                          <p:spTgt spid="22532">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2532">
                                            <p:txEl>
                                              <p:pRg st="5" end="5"/>
                                            </p:txEl>
                                          </p:spTgt>
                                        </p:tgtEl>
                                        <p:attrNameLst>
                                          <p:attrName>style.visibility</p:attrName>
                                        </p:attrNameLst>
                                      </p:cBhvr>
                                      <p:to>
                                        <p:strVal val="visible"/>
                                      </p:to>
                                    </p:set>
                                    <p:animEffect transition="in" filter="fade">
                                      <p:cBhvr>
                                        <p:cTn id="27" dur="500"/>
                                        <p:tgtEl>
                                          <p:spTgt spid="22532">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2532">
                                            <p:txEl>
                                              <p:pRg st="6" end="6"/>
                                            </p:txEl>
                                          </p:spTgt>
                                        </p:tgtEl>
                                        <p:attrNameLst>
                                          <p:attrName>style.visibility</p:attrName>
                                        </p:attrNameLst>
                                      </p:cBhvr>
                                      <p:to>
                                        <p:strVal val="visible"/>
                                      </p:to>
                                    </p:set>
                                    <p:animEffect transition="in" filter="fade">
                                      <p:cBhvr>
                                        <p:cTn id="32" dur="500"/>
                                        <p:tgtEl>
                                          <p:spTgt spid="2253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532">
                                            <p:txEl>
                                              <p:pRg st="7" end="7"/>
                                            </p:txEl>
                                          </p:spTgt>
                                        </p:tgtEl>
                                        <p:attrNameLst>
                                          <p:attrName>style.visibility</p:attrName>
                                        </p:attrNameLst>
                                      </p:cBhvr>
                                      <p:to>
                                        <p:strVal val="visible"/>
                                      </p:to>
                                    </p:set>
                                    <p:animEffect transition="in" filter="fade">
                                      <p:cBhvr>
                                        <p:cTn id="37" dur="500"/>
                                        <p:tgtEl>
                                          <p:spTgt spid="22532">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2532">
                                            <p:txEl>
                                              <p:pRg st="8" end="8"/>
                                            </p:txEl>
                                          </p:spTgt>
                                        </p:tgtEl>
                                        <p:attrNameLst>
                                          <p:attrName>style.visibility</p:attrName>
                                        </p:attrNameLst>
                                      </p:cBhvr>
                                      <p:to>
                                        <p:strVal val="visible"/>
                                      </p:to>
                                    </p:set>
                                    <p:animEffect transition="in" filter="fade">
                                      <p:cBhvr>
                                        <p:cTn id="40" dur="500"/>
                                        <p:tgtEl>
                                          <p:spTgt spid="22532">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2532">
                                            <p:txEl>
                                              <p:pRg st="9" end="9"/>
                                            </p:txEl>
                                          </p:spTgt>
                                        </p:tgtEl>
                                        <p:attrNameLst>
                                          <p:attrName>style.visibility</p:attrName>
                                        </p:attrNameLst>
                                      </p:cBhvr>
                                      <p:to>
                                        <p:strVal val="visible"/>
                                      </p:to>
                                    </p:set>
                                    <p:animEffect transition="in" filter="fade">
                                      <p:cBhvr>
                                        <p:cTn id="45" dur="500"/>
                                        <p:tgtEl>
                                          <p:spTgt spid="2253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eaLnBrk="1" hangingPunct="1"/>
            <a:fld id="{38622571-D9A2-4337-822F-FC8523CF6ADC}" type="slidenum">
              <a:rPr lang="en-US" i="0" smtClean="0">
                <a:solidFill>
                  <a:srgbClr val="FFFF00"/>
                </a:solidFill>
              </a:rPr>
              <a:pPr eaLnBrk="1" hangingPunct="1"/>
              <a:t>4</a:t>
            </a:fld>
            <a:endParaRPr lang="en-US" i="0" smtClean="0">
              <a:solidFill>
                <a:srgbClr val="FFFF00"/>
              </a:solidFill>
            </a:endParaRPr>
          </a:p>
        </p:txBody>
      </p:sp>
      <p:sp>
        <p:nvSpPr>
          <p:cNvPr id="58371" name="Rectangle 2"/>
          <p:cNvSpPr>
            <a:spLocks noGrp="1" noChangeArrowheads="1"/>
          </p:cNvSpPr>
          <p:nvPr>
            <p:ph type="title"/>
          </p:nvPr>
        </p:nvSpPr>
        <p:spPr>
          <a:xfrm>
            <a:off x="0" y="-1"/>
            <a:ext cx="9144000" cy="1212351"/>
          </a:xfrm>
        </p:spPr>
        <p:txBody>
          <a:bodyPr/>
          <a:lstStyle/>
          <a:p>
            <a:pPr eaLnBrk="1" hangingPunct="1"/>
            <a:r>
              <a:rPr lang="en-US" sz="4400" b="1" dirty="0" smtClean="0">
                <a:solidFill>
                  <a:srgbClr val="FFFF00"/>
                </a:solidFill>
                <a:latin typeface="Perpetua" pitchFamily="18" charset="0"/>
              </a:rPr>
              <a:t>At Least a Third of Human Deaths</a:t>
            </a:r>
          </a:p>
        </p:txBody>
      </p:sp>
      <p:sp>
        <p:nvSpPr>
          <p:cNvPr id="18436" name="Rectangle 3"/>
          <p:cNvSpPr>
            <a:spLocks noGrp="1" noChangeArrowheads="1"/>
          </p:cNvSpPr>
          <p:nvPr>
            <p:ph type="body" idx="1"/>
          </p:nvPr>
        </p:nvSpPr>
        <p:spPr>
          <a:xfrm>
            <a:off x="-228600" y="1752600"/>
            <a:ext cx="9372600" cy="5475269"/>
          </a:xfrm>
        </p:spPr>
        <p:txBody>
          <a:bodyPr>
            <a:normAutofit/>
          </a:bodyPr>
          <a:lstStyle/>
          <a:p>
            <a:pPr eaLnBrk="1" hangingPunct="1">
              <a:lnSpc>
                <a:spcPct val="110000"/>
              </a:lnSpc>
              <a:spcBef>
                <a:spcPct val="30000"/>
              </a:spcBef>
              <a:spcAft>
                <a:spcPct val="15000"/>
              </a:spcAft>
              <a:buFontTx/>
              <a:buNone/>
            </a:pPr>
            <a:r>
              <a:rPr lang="en-US" altLang="zh-CN" sz="2400" dirty="0" smtClean="0">
                <a:ea typeface="宋体" charset="-122"/>
              </a:rPr>
              <a:t>	</a:t>
            </a:r>
            <a:r>
              <a:rPr lang="en-US" altLang="zh-CN" sz="2400" b="1" dirty="0" smtClean="0">
                <a:solidFill>
                  <a:schemeClr val="tx1"/>
                </a:solidFill>
                <a:latin typeface="Perpetua" pitchFamily="18" charset="0"/>
                <a:ea typeface="宋体" charset="-122"/>
              </a:rPr>
              <a:t>— some 18 (out of 57) million per year or 50,000 daily — are due to poverty-related causes, in thousands:</a:t>
            </a:r>
          </a:p>
          <a:p>
            <a:pPr algn="ctr" eaLnBrk="1" hangingPunct="1">
              <a:lnSpc>
                <a:spcPct val="90000"/>
              </a:lnSpc>
              <a:spcBef>
                <a:spcPct val="30000"/>
              </a:spcBef>
              <a:spcAft>
                <a:spcPct val="15000"/>
              </a:spcAft>
              <a:buFontTx/>
              <a:buNone/>
            </a:pPr>
            <a:r>
              <a:rPr lang="en-US" altLang="zh-CN" sz="2400" b="1" dirty="0" smtClean="0">
                <a:solidFill>
                  <a:schemeClr val="tx1"/>
                </a:solidFill>
                <a:latin typeface="Perpetua" pitchFamily="18" charset="0"/>
                <a:ea typeface="宋体" charset="-122"/>
              </a:rPr>
              <a:t>	diarrhea (2163) and malnutrition (487),</a:t>
            </a:r>
          </a:p>
          <a:p>
            <a:pPr algn="ctr" eaLnBrk="1" hangingPunct="1">
              <a:lnSpc>
                <a:spcPct val="90000"/>
              </a:lnSpc>
              <a:spcBef>
                <a:spcPct val="30000"/>
              </a:spcBef>
              <a:spcAft>
                <a:spcPct val="15000"/>
              </a:spcAft>
              <a:buFontTx/>
              <a:buNone/>
            </a:pPr>
            <a:r>
              <a:rPr lang="en-US" altLang="zh-CN" sz="2400" b="1" dirty="0" smtClean="0">
                <a:solidFill>
                  <a:schemeClr val="tx1"/>
                </a:solidFill>
                <a:latin typeface="Perpetua" pitchFamily="18" charset="0"/>
                <a:ea typeface="宋体" charset="-122"/>
              </a:rPr>
              <a:t>	perinatal (3180) and maternal conditions (527), </a:t>
            </a:r>
          </a:p>
          <a:p>
            <a:pPr algn="ctr" eaLnBrk="1" hangingPunct="1">
              <a:lnSpc>
                <a:spcPct val="90000"/>
              </a:lnSpc>
              <a:spcBef>
                <a:spcPct val="30000"/>
              </a:spcBef>
              <a:spcAft>
                <a:spcPct val="15000"/>
              </a:spcAft>
              <a:buFontTx/>
              <a:buNone/>
            </a:pPr>
            <a:r>
              <a:rPr lang="en-US" altLang="zh-CN" sz="2400" b="1" dirty="0" smtClean="0">
                <a:solidFill>
                  <a:schemeClr val="tx1"/>
                </a:solidFill>
                <a:latin typeface="Perpetua" pitchFamily="18" charset="0"/>
                <a:ea typeface="宋体" charset="-122"/>
              </a:rPr>
              <a:t>	childhood diseases (847 — half measles),</a:t>
            </a:r>
          </a:p>
          <a:p>
            <a:pPr algn="ctr" eaLnBrk="1" hangingPunct="1">
              <a:lnSpc>
                <a:spcPct val="90000"/>
              </a:lnSpc>
              <a:spcBef>
                <a:spcPct val="30000"/>
              </a:spcBef>
              <a:spcAft>
                <a:spcPct val="15000"/>
              </a:spcAft>
              <a:buFontTx/>
              <a:buNone/>
            </a:pPr>
            <a:r>
              <a:rPr lang="en-US" altLang="zh-CN" sz="2400" b="1" dirty="0" smtClean="0">
                <a:solidFill>
                  <a:schemeClr val="tx1"/>
                </a:solidFill>
                <a:latin typeface="Perpetua" pitchFamily="18" charset="0"/>
                <a:ea typeface="宋体" charset="-122"/>
              </a:rPr>
              <a:t>	tuberculosis (1464), meningitis (340), hepatitis (159),</a:t>
            </a:r>
          </a:p>
          <a:p>
            <a:pPr algn="ctr" eaLnBrk="1" hangingPunct="1">
              <a:lnSpc>
                <a:spcPct val="90000"/>
              </a:lnSpc>
              <a:spcBef>
                <a:spcPct val="30000"/>
              </a:spcBef>
              <a:spcAft>
                <a:spcPct val="15000"/>
              </a:spcAft>
              <a:buFontTx/>
              <a:buNone/>
            </a:pPr>
            <a:r>
              <a:rPr lang="en-US" altLang="zh-CN" sz="2400" b="1" dirty="0" smtClean="0">
                <a:solidFill>
                  <a:schemeClr val="tx1"/>
                </a:solidFill>
                <a:latin typeface="Perpetua" pitchFamily="18" charset="0"/>
                <a:ea typeface="宋体" charset="-122"/>
              </a:rPr>
              <a:t>	malaria (889) and other tropical diseases (152),</a:t>
            </a:r>
          </a:p>
          <a:p>
            <a:pPr algn="ctr" eaLnBrk="1" hangingPunct="1">
              <a:lnSpc>
                <a:spcPct val="90000"/>
              </a:lnSpc>
              <a:spcBef>
                <a:spcPct val="30000"/>
              </a:spcBef>
              <a:spcAft>
                <a:spcPct val="15000"/>
              </a:spcAft>
              <a:buFontTx/>
              <a:buNone/>
            </a:pPr>
            <a:r>
              <a:rPr lang="en-US" altLang="zh-CN" sz="2400" b="1" dirty="0" smtClean="0">
                <a:solidFill>
                  <a:schemeClr val="tx1"/>
                </a:solidFill>
                <a:latin typeface="Perpetua" pitchFamily="18" charset="0"/>
                <a:ea typeface="宋体" charset="-122"/>
              </a:rPr>
              <a:t>	respiratory infections (4259 — mainly pneumonia),</a:t>
            </a:r>
          </a:p>
          <a:p>
            <a:pPr algn="ctr" eaLnBrk="1" hangingPunct="1">
              <a:lnSpc>
                <a:spcPct val="90000"/>
              </a:lnSpc>
              <a:spcBef>
                <a:spcPct val="30000"/>
              </a:spcBef>
              <a:spcAft>
                <a:spcPct val="15000"/>
              </a:spcAft>
              <a:buFontTx/>
              <a:buNone/>
            </a:pPr>
            <a:r>
              <a:rPr lang="en-US" altLang="zh-CN" sz="2400" b="1" dirty="0" smtClean="0">
                <a:solidFill>
                  <a:schemeClr val="tx1"/>
                </a:solidFill>
                <a:latin typeface="Perpetua" pitchFamily="18" charset="0"/>
                <a:ea typeface="宋体" charset="-122"/>
              </a:rPr>
              <a:t>	HIV/AIDS (2040), sexually transmitted diseases (128).</a:t>
            </a:r>
          </a:p>
          <a:p>
            <a:pPr algn="r" eaLnBrk="1" hangingPunct="1">
              <a:lnSpc>
                <a:spcPct val="90000"/>
              </a:lnSpc>
              <a:spcBef>
                <a:spcPct val="30000"/>
              </a:spcBef>
              <a:spcAft>
                <a:spcPct val="15000"/>
              </a:spcAft>
              <a:buFontTx/>
              <a:buNone/>
            </a:pPr>
            <a:r>
              <a:rPr lang="en-US" altLang="zh-CN" sz="2200" b="1" dirty="0" smtClean="0">
                <a:solidFill>
                  <a:schemeClr val="tx1"/>
                </a:solidFill>
                <a:latin typeface="Perpetua" pitchFamily="18" charset="0"/>
                <a:ea typeface="宋体" charset="-122"/>
              </a:rPr>
              <a:t>   </a:t>
            </a:r>
            <a:r>
              <a:rPr lang="en-US" altLang="zh-CN" sz="2000" b="1" dirty="0" smtClean="0">
                <a:solidFill>
                  <a:schemeClr val="tx1"/>
                </a:solidFill>
                <a:latin typeface="Perpetua" pitchFamily="18" charset="0"/>
                <a:ea typeface="宋体" charset="-122"/>
              </a:rPr>
              <a:t>WHO: </a:t>
            </a:r>
            <a:r>
              <a:rPr lang="en-US" altLang="zh-CN" sz="2000" b="1" i="1" dirty="0" smtClean="0">
                <a:solidFill>
                  <a:schemeClr val="tx1"/>
                </a:solidFill>
                <a:latin typeface="Perpetua" pitchFamily="18" charset="0"/>
                <a:ea typeface="宋体" charset="-122"/>
              </a:rPr>
              <a:t>World Health Organization, Global Burden of Disease: 2004 Update</a:t>
            </a:r>
            <a:r>
              <a:rPr lang="en-US" altLang="zh-CN" sz="2000" b="1" dirty="0" smtClean="0">
                <a:solidFill>
                  <a:schemeClr val="tx1"/>
                </a:solidFill>
                <a:latin typeface="Perpetua" pitchFamily="18" charset="0"/>
                <a:ea typeface="宋体" charset="-122"/>
              </a:rPr>
              <a:t>, Geneva 2008, Table A1, pp. 54-59.</a:t>
            </a:r>
            <a:endParaRPr lang="en-US" sz="2000" b="1" dirty="0" smtClean="0">
              <a:solidFill>
                <a:schemeClr val="tx1"/>
              </a:solidFill>
              <a:latin typeface="Perpetua" pitchFamily="18" charset="0"/>
              <a:ea typeface="宋体" charset="-122"/>
            </a:endParaRPr>
          </a:p>
          <a:p>
            <a:pPr algn="r" eaLnBrk="1" hangingPunct="1">
              <a:lnSpc>
                <a:spcPct val="90000"/>
              </a:lnSpc>
              <a:spcBef>
                <a:spcPct val="30000"/>
              </a:spcBef>
              <a:spcAft>
                <a:spcPct val="15000"/>
              </a:spcAft>
              <a:buFontTx/>
              <a:buNone/>
            </a:pPr>
            <a:endParaRPr lang="en-US" sz="2000" b="1" dirty="0" smtClean="0">
              <a:solidFill>
                <a:schemeClr val="tx1"/>
              </a:solidFill>
              <a:latin typeface="Perpetua" pitchFamily="18" charset="0"/>
              <a:ea typeface="宋体" charset="-122"/>
            </a:endParaRPr>
          </a:p>
        </p:txBody>
      </p:sp>
    </p:spTree>
    <p:extLst>
      <p:ext uri="{BB962C8B-B14F-4D97-AF65-F5344CB8AC3E}">
        <p14:creationId xmlns:p14="http://schemas.microsoft.com/office/powerpoint/2010/main" val="1330985096"/>
      </p:ext>
    </p:extLst>
  </p:cSld>
  <p:clrMapOvr>
    <a:masterClrMapping/>
  </p:clrMapOvr>
  <p:transition xmlns:p14="http://schemas.microsoft.com/office/powerpoint/2010/main" spd="slow">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6">
                                            <p:txEl>
                                              <p:pRg st="1" end="1"/>
                                            </p:txEl>
                                          </p:spTgt>
                                        </p:tgtEl>
                                        <p:attrNameLst>
                                          <p:attrName>style.visibility</p:attrName>
                                        </p:attrNameLst>
                                      </p:cBhvr>
                                      <p:to>
                                        <p:strVal val="visible"/>
                                      </p:to>
                                    </p:set>
                                    <p:animEffect transition="in" filter="fade">
                                      <p:cBhvr>
                                        <p:cTn id="7" dur="500"/>
                                        <p:tgtEl>
                                          <p:spTgt spid="1843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6">
                                            <p:txEl>
                                              <p:pRg st="2" end="2"/>
                                            </p:txEl>
                                          </p:spTgt>
                                        </p:tgtEl>
                                        <p:attrNameLst>
                                          <p:attrName>style.visibility</p:attrName>
                                        </p:attrNameLst>
                                      </p:cBhvr>
                                      <p:to>
                                        <p:strVal val="visible"/>
                                      </p:to>
                                    </p:set>
                                    <p:animEffect transition="in" filter="fade">
                                      <p:cBhvr>
                                        <p:cTn id="12" dur="500"/>
                                        <p:tgtEl>
                                          <p:spTgt spid="1843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6">
                                            <p:txEl>
                                              <p:pRg st="3" end="3"/>
                                            </p:txEl>
                                          </p:spTgt>
                                        </p:tgtEl>
                                        <p:attrNameLst>
                                          <p:attrName>style.visibility</p:attrName>
                                        </p:attrNameLst>
                                      </p:cBhvr>
                                      <p:to>
                                        <p:strVal val="visible"/>
                                      </p:to>
                                    </p:set>
                                    <p:animEffect transition="in" filter="fade">
                                      <p:cBhvr>
                                        <p:cTn id="17" dur="500"/>
                                        <p:tgtEl>
                                          <p:spTgt spid="1843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436">
                                            <p:txEl>
                                              <p:pRg st="4" end="4"/>
                                            </p:txEl>
                                          </p:spTgt>
                                        </p:tgtEl>
                                        <p:attrNameLst>
                                          <p:attrName>style.visibility</p:attrName>
                                        </p:attrNameLst>
                                      </p:cBhvr>
                                      <p:to>
                                        <p:strVal val="visible"/>
                                      </p:to>
                                    </p:set>
                                    <p:animEffect transition="in" filter="fade">
                                      <p:cBhvr>
                                        <p:cTn id="22" dur="500"/>
                                        <p:tgtEl>
                                          <p:spTgt spid="1843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436">
                                            <p:txEl>
                                              <p:pRg st="5" end="5"/>
                                            </p:txEl>
                                          </p:spTgt>
                                        </p:tgtEl>
                                        <p:attrNameLst>
                                          <p:attrName>style.visibility</p:attrName>
                                        </p:attrNameLst>
                                      </p:cBhvr>
                                      <p:to>
                                        <p:strVal val="visible"/>
                                      </p:to>
                                    </p:set>
                                    <p:animEffect transition="in" filter="fade">
                                      <p:cBhvr>
                                        <p:cTn id="27" dur="500"/>
                                        <p:tgtEl>
                                          <p:spTgt spid="1843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436">
                                            <p:txEl>
                                              <p:pRg st="6" end="6"/>
                                            </p:txEl>
                                          </p:spTgt>
                                        </p:tgtEl>
                                        <p:attrNameLst>
                                          <p:attrName>style.visibility</p:attrName>
                                        </p:attrNameLst>
                                      </p:cBhvr>
                                      <p:to>
                                        <p:strVal val="visible"/>
                                      </p:to>
                                    </p:set>
                                    <p:animEffect transition="in" filter="fade">
                                      <p:cBhvr>
                                        <p:cTn id="32" dur="500"/>
                                        <p:tgtEl>
                                          <p:spTgt spid="1843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436">
                                            <p:txEl>
                                              <p:pRg st="7" end="7"/>
                                            </p:txEl>
                                          </p:spTgt>
                                        </p:tgtEl>
                                        <p:attrNameLst>
                                          <p:attrName>style.visibility</p:attrName>
                                        </p:attrNameLst>
                                      </p:cBhvr>
                                      <p:to>
                                        <p:strVal val="visible"/>
                                      </p:to>
                                    </p:set>
                                    <p:animEffect transition="in" filter="fade">
                                      <p:cBhvr>
                                        <p:cTn id="37" dur="500"/>
                                        <p:tgtEl>
                                          <p:spTgt spid="1843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p:cNvSpPr txBox="1">
            <a:spLocks noGrp="1"/>
          </p:cNvSpPr>
          <p:nvPr/>
        </p:nvSpPr>
        <p:spPr bwMode="auto">
          <a:xfrm>
            <a:off x="8604250" y="6424613"/>
            <a:ext cx="5397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algn="r" eaLnBrk="1" hangingPunct="1"/>
            <a:fld id="{1DA2AC92-C117-4A9B-AF01-BE741A513EFF}" type="slidenum">
              <a:rPr lang="en-US" sz="1600" i="0">
                <a:solidFill>
                  <a:srgbClr val="FFFF00"/>
                </a:solidFill>
              </a:rPr>
              <a:pPr algn="r" eaLnBrk="1" hangingPunct="1"/>
              <a:t>5</a:t>
            </a:fld>
            <a:endParaRPr lang="en-US" sz="1600" i="0">
              <a:solidFill>
                <a:srgbClr val="FFFF00"/>
              </a:solidFill>
            </a:endParaRPr>
          </a:p>
        </p:txBody>
      </p:sp>
      <p:sp>
        <p:nvSpPr>
          <p:cNvPr id="36867" name="Rectangle 2"/>
          <p:cNvSpPr>
            <a:spLocks noGrp="1" noChangeArrowheads="1"/>
          </p:cNvSpPr>
          <p:nvPr>
            <p:ph type="title" idx="4294967295"/>
          </p:nvPr>
        </p:nvSpPr>
        <p:spPr>
          <a:xfrm>
            <a:off x="0" y="0"/>
            <a:ext cx="9144000" cy="1277938"/>
          </a:xfrm>
        </p:spPr>
        <p:txBody>
          <a:bodyPr/>
          <a:lstStyle/>
          <a:p>
            <a:r>
              <a:rPr lang="en-US" altLang="zh-CN" sz="4400" b="1" dirty="0">
                <a:solidFill>
                  <a:srgbClr val="FFFF00"/>
                </a:solidFill>
                <a:latin typeface="Perpetua" pitchFamily="18" charset="0"/>
                <a:ea typeface="宋体" pitchFamily="2" charset="-122"/>
              </a:rPr>
              <a:t>Millions of Deaths</a:t>
            </a:r>
            <a:endParaRPr lang="en-US" altLang="zh-CN" sz="4400" b="1" dirty="0" smtClean="0">
              <a:solidFill>
                <a:srgbClr val="FFFF00"/>
              </a:solidFill>
              <a:latin typeface="Perpetua" pitchFamily="18" charset="0"/>
              <a:ea typeface="宋体" pitchFamily="2" charset="-122"/>
            </a:endParaRPr>
          </a:p>
        </p:txBody>
      </p:sp>
      <p:graphicFrame>
        <p:nvGraphicFramePr>
          <p:cNvPr id="2" name="Object 3"/>
          <p:cNvGraphicFramePr>
            <a:graphicFrameLocks noGrp="1"/>
          </p:cNvGraphicFramePr>
          <p:nvPr>
            <p:ph idx="4294967295"/>
            <p:extLst>
              <p:ext uri="{D42A27DB-BD31-4B8C-83A1-F6EECF244321}">
                <p14:modId xmlns:p14="http://schemas.microsoft.com/office/powerpoint/2010/main" val="451931278"/>
              </p:ext>
            </p:extLst>
          </p:nvPr>
        </p:nvGraphicFramePr>
        <p:xfrm>
          <a:off x="-115462" y="1017587"/>
          <a:ext cx="9875520" cy="6400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7276543"/>
      </p:ext>
    </p:extLst>
  </p:cSld>
  <p:clrMapOvr>
    <a:masterClrMapping/>
  </p:clrMapOvr>
  <p:transition xmlns:p14="http://schemas.microsoft.com/office/powerpoint/2010/main" spd="slow">
    <p:pull dir="d"/>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295"/>
            <a:ext cx="9144000" cy="1452107"/>
          </a:xfrm>
        </p:spPr>
        <p:txBody>
          <a:bodyPr/>
          <a:lstStyle/>
          <a:p>
            <a:r>
              <a:rPr lang="en-US" sz="4400" b="1" dirty="0" smtClean="0">
                <a:solidFill>
                  <a:srgbClr val="FFFF00"/>
                </a:solidFill>
                <a:latin typeface="Perpetua"/>
                <a:cs typeface="Perpetua"/>
              </a:rPr>
              <a:t>Income Shares of Global     Population Segments</a:t>
            </a:r>
            <a:endParaRPr lang="en-US" sz="4400" b="1" dirty="0">
              <a:solidFill>
                <a:srgbClr val="FFFF00"/>
              </a:solidFill>
              <a:latin typeface="Perpetua"/>
              <a:cs typeface="Perpetua"/>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70312794"/>
              </p:ext>
            </p:extLst>
          </p:nvPr>
        </p:nvGraphicFramePr>
        <p:xfrm>
          <a:off x="-237067" y="1557867"/>
          <a:ext cx="9736667" cy="62653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64073748"/>
      </p:ext>
    </p:extLst>
  </p:cSld>
  <p:clrMapOvr>
    <a:masterClrMapping/>
  </p:clrMapOvr>
  <p:transition xmlns:p14="http://schemas.microsoft.com/office/powerpoint/2010/main" spd="slow">
    <p:pull dir="d"/>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295"/>
            <a:ext cx="9144000" cy="1452107"/>
          </a:xfrm>
        </p:spPr>
        <p:txBody>
          <a:bodyPr/>
          <a:lstStyle/>
          <a:p>
            <a:r>
              <a:rPr lang="en-US" sz="4400" b="1" dirty="0" smtClean="0">
                <a:solidFill>
                  <a:srgbClr val="FFFF00"/>
                </a:solidFill>
                <a:latin typeface="Perpetua"/>
                <a:cs typeface="Perpetua"/>
              </a:rPr>
              <a:t>Wealth Shares of Global       Population Segments</a:t>
            </a:r>
            <a:endParaRPr lang="en-US" sz="4400" b="1" dirty="0">
              <a:solidFill>
                <a:srgbClr val="FFFF00"/>
              </a:solidFill>
              <a:latin typeface="Perpetua"/>
              <a:cs typeface="Perpetua"/>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86566716"/>
              </p:ext>
            </p:extLst>
          </p:nvPr>
        </p:nvGraphicFramePr>
        <p:xfrm>
          <a:off x="-237067" y="1557867"/>
          <a:ext cx="9736667" cy="62653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p:cNvGraphicFramePr/>
          <p:nvPr>
            <p:extLst>
              <p:ext uri="{D42A27DB-BD31-4B8C-83A1-F6EECF244321}">
                <p14:modId xmlns:p14="http://schemas.microsoft.com/office/powerpoint/2010/main" val="422329746"/>
              </p:ext>
            </p:extLst>
          </p:nvPr>
        </p:nvGraphicFramePr>
        <p:xfrm>
          <a:off x="160169" y="1377812"/>
          <a:ext cx="8983831" cy="59221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41942680"/>
      </p:ext>
    </p:extLst>
  </p:cSld>
  <p:clrMapOvr>
    <a:masterClrMapping/>
  </p:clrMapOvr>
  <p:transition xmlns:p14="http://schemas.microsoft.com/office/powerpoint/2010/main" spd="slow">
    <p:pull dir="d"/>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295"/>
            <a:ext cx="9144000" cy="1452107"/>
          </a:xfrm>
        </p:spPr>
        <p:txBody>
          <a:bodyPr/>
          <a:lstStyle/>
          <a:p>
            <a:r>
              <a:rPr lang="en-US" sz="4400" b="1" dirty="0" smtClean="0">
                <a:solidFill>
                  <a:srgbClr val="FFFF00"/>
                </a:solidFill>
                <a:latin typeface="Perpetua"/>
                <a:cs typeface="Perpetua"/>
              </a:rPr>
              <a:t>Wealth Shares of Global       Population Segments</a:t>
            </a:r>
            <a:endParaRPr lang="en-US" sz="4400" b="1" dirty="0">
              <a:solidFill>
                <a:srgbClr val="FFFF00"/>
              </a:solidFill>
              <a:latin typeface="Perpetua"/>
              <a:cs typeface="Perpetua"/>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14857742"/>
              </p:ext>
            </p:extLst>
          </p:nvPr>
        </p:nvGraphicFramePr>
        <p:xfrm>
          <a:off x="-237067" y="1557867"/>
          <a:ext cx="9736667" cy="62653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p:cNvGraphicFramePr/>
          <p:nvPr>
            <p:extLst>
              <p:ext uri="{D42A27DB-BD31-4B8C-83A1-F6EECF244321}">
                <p14:modId xmlns:p14="http://schemas.microsoft.com/office/powerpoint/2010/main" val="1464912459"/>
              </p:ext>
            </p:extLst>
          </p:nvPr>
        </p:nvGraphicFramePr>
        <p:xfrm>
          <a:off x="160169" y="1557867"/>
          <a:ext cx="8649189" cy="53001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73923955"/>
      </p:ext>
    </p:extLst>
  </p:cSld>
  <p:clrMapOvr>
    <a:masterClrMapping/>
  </p:clrMapOvr>
  <p:transition xmlns:p14="http://schemas.microsoft.com/office/powerpoint/2010/main" spd="slow">
    <p:pull dir="d"/>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295"/>
            <a:ext cx="9144000" cy="1452107"/>
          </a:xfrm>
        </p:spPr>
        <p:txBody>
          <a:bodyPr/>
          <a:lstStyle/>
          <a:p>
            <a:r>
              <a:rPr lang="en-US" sz="4400" b="1" dirty="0" smtClean="0">
                <a:solidFill>
                  <a:srgbClr val="FFFF00"/>
                </a:solidFill>
                <a:latin typeface="Perpetua"/>
                <a:cs typeface="Perpetua"/>
              </a:rPr>
              <a:t>Wealth Shares of Global       Population Segments</a:t>
            </a:r>
            <a:endParaRPr lang="en-US" sz="4400" b="1" dirty="0">
              <a:solidFill>
                <a:srgbClr val="FFFF00"/>
              </a:solidFill>
              <a:latin typeface="Perpetua"/>
              <a:cs typeface="Perpetua"/>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17496941"/>
              </p:ext>
            </p:extLst>
          </p:nvPr>
        </p:nvGraphicFramePr>
        <p:xfrm>
          <a:off x="-237067" y="1557867"/>
          <a:ext cx="9736667" cy="62653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p:cNvGraphicFramePr/>
          <p:nvPr>
            <p:extLst>
              <p:ext uri="{D42A27DB-BD31-4B8C-83A1-F6EECF244321}">
                <p14:modId xmlns:p14="http://schemas.microsoft.com/office/powerpoint/2010/main" val="3068686975"/>
              </p:ext>
            </p:extLst>
          </p:nvPr>
        </p:nvGraphicFramePr>
        <p:xfrm>
          <a:off x="160169" y="1557867"/>
          <a:ext cx="8649189" cy="53001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0839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Genesis">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s">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Genesis">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s">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Genesis">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s">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Folio.thmx</Template>
  <TotalTime>9924</TotalTime>
  <Words>486</Words>
  <Application>Microsoft Macintosh PowerPoint</Application>
  <PresentationFormat>On-screen Show (4:3)</PresentationFormat>
  <Paragraphs>209</Paragraphs>
  <Slides>20</Slides>
  <Notes>5</Notes>
  <HiddenSlides>0</HiddenSlides>
  <MMClips>0</MMClip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Genesis</vt:lpstr>
      <vt:lpstr>1_Genesis</vt:lpstr>
      <vt:lpstr>2_Genesis</vt:lpstr>
      <vt:lpstr>National Press Club, Washington</vt:lpstr>
      <vt:lpstr>Persistent Optimism</vt:lpstr>
      <vt:lpstr>World Poverty  Today</vt:lpstr>
      <vt:lpstr>At Least a Third of Human Deaths</vt:lpstr>
      <vt:lpstr>Millions of Deaths</vt:lpstr>
      <vt:lpstr>Income Shares of Global     Population Segments</vt:lpstr>
      <vt:lpstr>Wealth Shares of Global       Population Segments</vt:lpstr>
      <vt:lpstr>Wealth Shares of Global       Population Segments</vt:lpstr>
      <vt:lpstr>Wealth Shares of Global       Population Segments</vt:lpstr>
      <vt:lpstr>Counter-Argument: Progress</vt:lpstr>
      <vt:lpstr>PowerPoint Presentation</vt:lpstr>
      <vt:lpstr>PowerPoint Presentation</vt:lpstr>
      <vt:lpstr>PowerPoint Presentation</vt:lpstr>
      <vt:lpstr>PowerPoint Presentation</vt:lpstr>
      <vt:lpstr>Counter-Argument: Progress</vt:lpstr>
      <vt:lpstr>History</vt:lpstr>
      <vt:lpstr>Explanation</vt:lpstr>
      <vt:lpstr>Corporate Tax Abuse (GFI Estimates)</vt:lpstr>
      <vt:lpstr>Private Financial Wealth Kept Abroad</vt:lpstr>
      <vt:lpstr>Loss in Tax Revenues (Christian Aid)</vt:lpstr>
    </vt:vector>
  </TitlesOfParts>
  <Company>Health Impact Fund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Ting Ting Cheng</dc:creator>
  <cp:lastModifiedBy>Thomas Pogge</cp:lastModifiedBy>
  <cp:revision>231</cp:revision>
  <dcterms:created xsi:type="dcterms:W3CDTF">2011-12-05T20:33:00Z</dcterms:created>
  <dcterms:modified xsi:type="dcterms:W3CDTF">2015-09-21T15:32:15Z</dcterms:modified>
</cp:coreProperties>
</file>