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67" r:id="rId3"/>
    <p:sldId id="256" r:id="rId4"/>
    <p:sldId id="268" r:id="rId5"/>
    <p:sldId id="269" r:id="rId6"/>
    <p:sldId id="270" r:id="rId7"/>
    <p:sldId id="259" r:id="rId8"/>
    <p:sldId id="264" r:id="rId9"/>
    <p:sldId id="265"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37"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9C347B-FE5A-466D-8171-E9FCD41D07D6}" type="datetimeFigureOut">
              <a:rPr lang="en-US" smtClean="0"/>
              <a:t>9/18/2015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77AB60-DE38-4E27-A8C2-EF0A9166809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77AB60-DE38-4E27-A8C2-EF0A91668095}"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77AB60-DE38-4E27-A8C2-EF0A91668095}"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77AB60-DE38-4E27-A8C2-EF0A91668095}"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F81FAA-487C-42D8-889C-FB6DFDD0ED51}" type="datetimeFigureOut">
              <a:rPr lang="en-US" smtClean="0"/>
              <a:pPr/>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ADC6B-46CB-4C25-9B5B-741895B1B09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F81FAA-487C-42D8-889C-FB6DFDD0ED51}" type="datetimeFigureOut">
              <a:rPr lang="en-US" smtClean="0"/>
              <a:pPr/>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ADC6B-46CB-4C25-9B5B-741895B1B0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F81FAA-487C-42D8-889C-FB6DFDD0ED51}" type="datetimeFigureOut">
              <a:rPr lang="en-US" smtClean="0"/>
              <a:pPr/>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ADC6B-46CB-4C25-9B5B-741895B1B0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F81FAA-487C-42D8-889C-FB6DFDD0ED51}" type="datetimeFigureOut">
              <a:rPr lang="en-US" smtClean="0"/>
              <a:pPr/>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ADC6B-46CB-4C25-9B5B-741895B1B0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F81FAA-487C-42D8-889C-FB6DFDD0ED51}" type="datetimeFigureOut">
              <a:rPr lang="en-US" smtClean="0"/>
              <a:pPr/>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3ADC6B-46CB-4C25-9B5B-741895B1B09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F81FAA-487C-42D8-889C-FB6DFDD0ED51}" type="datetimeFigureOut">
              <a:rPr lang="en-US" smtClean="0"/>
              <a:pPr/>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3ADC6B-46CB-4C25-9B5B-741895B1B0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F81FAA-487C-42D8-889C-FB6DFDD0ED51}" type="datetimeFigureOut">
              <a:rPr lang="en-US" smtClean="0"/>
              <a:pPr/>
              <a:t>9/18/2015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3ADC6B-46CB-4C25-9B5B-741895B1B09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F81FAA-487C-42D8-889C-FB6DFDD0ED51}" type="datetimeFigureOut">
              <a:rPr lang="en-US" smtClean="0"/>
              <a:pPr/>
              <a:t>9/18/2015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3ADC6B-46CB-4C25-9B5B-741895B1B0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F81FAA-487C-42D8-889C-FB6DFDD0ED51}" type="datetimeFigureOut">
              <a:rPr lang="en-US" smtClean="0"/>
              <a:pPr/>
              <a:t>9/18/2015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3ADC6B-46CB-4C25-9B5B-741895B1B0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F81FAA-487C-42D8-889C-FB6DFDD0ED51}" type="datetimeFigureOut">
              <a:rPr lang="en-US" smtClean="0"/>
              <a:pPr/>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3ADC6B-46CB-4C25-9B5B-741895B1B0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F81FAA-487C-42D8-889C-FB6DFDD0ED51}" type="datetimeFigureOut">
              <a:rPr lang="en-US" smtClean="0"/>
              <a:pPr/>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3ADC6B-46CB-4C25-9B5B-741895B1B09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F81FAA-487C-42D8-889C-FB6DFDD0ED51}" type="datetimeFigureOut">
              <a:rPr lang="en-US" smtClean="0"/>
              <a:pPr/>
              <a:t>9/18/2015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3ADC6B-46CB-4C25-9B5B-741895B1B0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translate.googleusercontent.com/translate_c?depth=1&amp;ei=bk53UY3mFo7I9gTWy4D4BQ&amp;hl=en&amp;prev=/search?q=%22Orlan+Ch%C3%A1vez%22+++Honduras&amp;start=10&amp;sa=N&amp;hl=en&amp;gl=us&amp;biw=1024&amp;bih=605&amp;rurl=translate.google.com&amp;sl=es&amp;u=http://www.laprensa.hn/Media/Fotogalerias/Sucesos/Policiales/Fiscal-asesinado-en-Honduras/Fiscal-asesinado-en-Honduras2&amp;usg=ALkJrhhLsYxqSdabGH49CQVR697mTXB0LQ" TargetMode="External"/><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normAutofit/>
          </a:bodyPr>
          <a:lstStyle/>
          <a:p>
            <a:r>
              <a:rPr lang="en-US" sz="3200" b="1" dirty="0" smtClean="0"/>
              <a:t>Emerging Issues in Illicit Financial Flows: </a:t>
            </a:r>
            <a:r>
              <a:rPr lang="en-US" sz="3200" b="1" dirty="0" smtClean="0"/>
              <a:t/>
            </a:r>
            <a:br>
              <a:rPr lang="en-US" sz="3200" b="1" dirty="0" smtClean="0"/>
            </a:br>
            <a:r>
              <a:rPr lang="en-US" sz="3200" b="1" dirty="0" smtClean="0"/>
              <a:t>Trade-Based </a:t>
            </a:r>
            <a:r>
              <a:rPr lang="en-US" sz="3200" b="1" dirty="0" smtClean="0"/>
              <a:t>Money Laundering </a:t>
            </a:r>
            <a:endParaRPr lang="en-US" sz="3200" dirty="0"/>
          </a:p>
        </p:txBody>
      </p:sp>
      <p:sp>
        <p:nvSpPr>
          <p:cNvPr id="3" name="Content Placeholder 2"/>
          <p:cNvSpPr>
            <a:spLocks noGrp="1"/>
          </p:cNvSpPr>
          <p:nvPr>
            <p:ph idx="1"/>
          </p:nvPr>
        </p:nvSpPr>
        <p:spPr>
          <a:xfrm>
            <a:off x="762000" y="4800600"/>
            <a:ext cx="7620000" cy="1295400"/>
          </a:xfrm>
        </p:spPr>
        <p:txBody>
          <a:bodyPr>
            <a:normAutofit fontScale="85000" lnSpcReduction="10000"/>
          </a:bodyPr>
          <a:lstStyle/>
          <a:p>
            <a:r>
              <a:rPr lang="en-US" sz="2400" dirty="0" smtClean="0"/>
              <a:t>Generates corruption and crime</a:t>
            </a:r>
          </a:p>
          <a:p>
            <a:endParaRPr lang="en-US" sz="1000" dirty="0" smtClean="0"/>
          </a:p>
          <a:p>
            <a:r>
              <a:rPr lang="en-US" sz="2400" dirty="0" smtClean="0"/>
              <a:t>Loss </a:t>
            </a:r>
            <a:r>
              <a:rPr lang="en-US" sz="2400" dirty="0" smtClean="0"/>
              <a:t>of tax </a:t>
            </a:r>
            <a:r>
              <a:rPr lang="en-US" sz="2400" dirty="0" smtClean="0"/>
              <a:t>revenue (evasion of </a:t>
            </a:r>
            <a:r>
              <a:rPr lang="en-US" sz="2400" dirty="0" smtClean="0"/>
              <a:t>the customary </a:t>
            </a:r>
            <a:r>
              <a:rPr lang="en-US" sz="2400" dirty="0" smtClean="0"/>
              <a:t>fees and </a:t>
            </a:r>
            <a:r>
              <a:rPr lang="en-US" sz="2400" dirty="0" smtClean="0"/>
              <a:t>taxes paid by law-abiding </a:t>
            </a:r>
            <a:r>
              <a:rPr lang="en-US" sz="2400" dirty="0" smtClean="0"/>
              <a:t>importers, e.g. bank fees, sales taxes, importation taxes)</a:t>
            </a:r>
            <a:endParaRPr lang="en-US" sz="2400" dirty="0"/>
          </a:p>
        </p:txBody>
      </p:sp>
      <p:sp>
        <p:nvSpPr>
          <p:cNvPr id="4" name="TextBox 3"/>
          <p:cNvSpPr txBox="1"/>
          <p:nvPr/>
        </p:nvSpPr>
        <p:spPr>
          <a:xfrm>
            <a:off x="3200400" y="1676400"/>
            <a:ext cx="2658548" cy="523220"/>
          </a:xfrm>
          <a:prstGeom prst="rect">
            <a:avLst/>
          </a:prstGeom>
          <a:noFill/>
        </p:spPr>
        <p:txBody>
          <a:bodyPr wrap="none" rtlCol="0">
            <a:spAutoFit/>
          </a:bodyPr>
          <a:lstStyle/>
          <a:p>
            <a:r>
              <a:rPr lang="en-US" sz="2800" b="1" dirty="0" smtClean="0"/>
              <a:t>Corrosive Effects</a:t>
            </a:r>
            <a:endParaRPr lang="en-US" sz="2800" b="1" dirty="0"/>
          </a:p>
        </p:txBody>
      </p:sp>
      <p:sp>
        <p:nvSpPr>
          <p:cNvPr id="5" name="TextBox 4"/>
          <p:cNvSpPr txBox="1"/>
          <p:nvPr/>
        </p:nvSpPr>
        <p:spPr>
          <a:xfrm>
            <a:off x="685800" y="2209800"/>
            <a:ext cx="7620000" cy="2462213"/>
          </a:xfrm>
          <a:prstGeom prst="rect">
            <a:avLst/>
          </a:prstGeom>
          <a:noFill/>
        </p:spPr>
        <p:txBody>
          <a:bodyPr wrap="square" rtlCol="0">
            <a:spAutoFit/>
          </a:bodyPr>
          <a:lstStyle/>
          <a:p>
            <a:pPr>
              <a:buFont typeface="Arial" pitchFamily="34" charset="0"/>
              <a:buChar char="•"/>
            </a:pPr>
            <a:r>
              <a:rPr lang="en-US" sz="2000" dirty="0" smtClean="0"/>
              <a:t>  Undermining the legitimate economy</a:t>
            </a:r>
          </a:p>
          <a:p>
            <a:endParaRPr lang="en-US" sz="800" dirty="0" smtClean="0"/>
          </a:p>
          <a:p>
            <a:pPr lvl="1">
              <a:buFont typeface="Wingdings" pitchFamily="2" charset="2"/>
              <a:buChar char="Ø"/>
            </a:pPr>
            <a:r>
              <a:rPr lang="en-US" dirty="0" smtClean="0"/>
              <a:t>  Stimulates demand for imported goods , competing with high-cost domestic industrial production.</a:t>
            </a:r>
          </a:p>
          <a:p>
            <a:pPr lvl="1">
              <a:buFont typeface="Wingdings" pitchFamily="2" charset="2"/>
              <a:buChar char="Ø"/>
            </a:pPr>
            <a:r>
              <a:rPr lang="en-US" dirty="0" smtClean="0"/>
              <a:t>  Drown out lawful business in emerging markets (e.g. large appliances)</a:t>
            </a:r>
          </a:p>
          <a:p>
            <a:pPr lvl="1">
              <a:buFont typeface="Wingdings" pitchFamily="2" charset="2"/>
              <a:buChar char="Ø"/>
            </a:pPr>
            <a:r>
              <a:rPr lang="en-US" dirty="0" smtClean="0"/>
              <a:t>  Pricing the licit economy out by artificially inflation prices (e.g. housing)</a:t>
            </a:r>
          </a:p>
          <a:p>
            <a:pPr lvl="1">
              <a:buFont typeface="Wingdings" pitchFamily="2" charset="2"/>
              <a:buChar char="Ø"/>
            </a:pPr>
            <a:r>
              <a:rPr lang="en-US" dirty="0" smtClean="0"/>
              <a:t>  Front companies, offering services and products below cost</a:t>
            </a:r>
          </a:p>
          <a:p>
            <a:pPr lvl="1">
              <a:buFont typeface="Wingdings" pitchFamily="2" charset="2"/>
              <a:buChar char="Ø"/>
            </a:pPr>
            <a:r>
              <a:rPr lang="en-US" dirty="0" smtClean="0"/>
              <a:t> </a:t>
            </a:r>
            <a:r>
              <a:rPr lang="en-US" dirty="0" smtClean="0"/>
              <a:t> Lack of transparency, instability of drug money, policy makers receiving misleading information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0"/>
            <a:ext cx="8229600" cy="914400"/>
          </a:xfrm>
        </p:spPr>
        <p:txBody>
          <a:bodyPr>
            <a:normAutofit/>
          </a:bodyPr>
          <a:lstStyle/>
          <a:p>
            <a:r>
              <a:rPr lang="en-US" sz="2800" b="1" dirty="0" err="1" smtClean="0"/>
              <a:t>Actioning</a:t>
            </a:r>
            <a:r>
              <a:rPr lang="en-US" sz="2800" b="1" dirty="0" smtClean="0"/>
              <a:t> Trade-Based Money Laundering</a:t>
            </a:r>
            <a:endParaRPr lang="en-US" sz="2800" b="1" dirty="0"/>
          </a:p>
        </p:txBody>
      </p:sp>
      <p:sp>
        <p:nvSpPr>
          <p:cNvPr id="3" name="Content Placeholder 2"/>
          <p:cNvSpPr>
            <a:spLocks noGrp="1"/>
          </p:cNvSpPr>
          <p:nvPr>
            <p:ph idx="1"/>
          </p:nvPr>
        </p:nvSpPr>
        <p:spPr>
          <a:xfrm>
            <a:off x="533400" y="2438401"/>
            <a:ext cx="8229600" cy="3886200"/>
          </a:xfrm>
        </p:spPr>
        <p:txBody>
          <a:bodyPr>
            <a:normAutofit fontScale="92500" lnSpcReduction="10000"/>
          </a:bodyPr>
          <a:lstStyle/>
          <a:p>
            <a:pPr lvl="0"/>
            <a:r>
              <a:rPr lang="en-US" sz="2400" dirty="0" smtClean="0"/>
              <a:t>C</a:t>
            </a:r>
            <a:r>
              <a:rPr lang="en-US" sz="2400" dirty="0" smtClean="0"/>
              <a:t>oncur </a:t>
            </a:r>
            <a:r>
              <a:rPr lang="en-US" sz="2400" dirty="0"/>
              <a:t>with GFI's recommendation on developing countries "boosting [their] Customs </a:t>
            </a:r>
            <a:r>
              <a:rPr lang="en-US" sz="2400" dirty="0" smtClean="0"/>
              <a:t>enforcement”</a:t>
            </a:r>
          </a:p>
          <a:p>
            <a:pPr lvl="0"/>
            <a:endParaRPr lang="en-US" sz="900" dirty="0" smtClean="0"/>
          </a:p>
          <a:p>
            <a:pPr lvl="0"/>
            <a:r>
              <a:rPr lang="en-US" sz="2400" dirty="0" smtClean="0"/>
              <a:t>Further recommended:</a:t>
            </a:r>
          </a:p>
          <a:p>
            <a:pPr lvl="0">
              <a:buNone/>
            </a:pPr>
            <a:endParaRPr lang="en-US" sz="900" dirty="0" smtClean="0"/>
          </a:p>
          <a:p>
            <a:pPr lvl="1">
              <a:buNone/>
            </a:pPr>
            <a:r>
              <a:rPr lang="en-US" sz="2000" dirty="0" smtClean="0"/>
              <a:t>   - Creation of </a:t>
            </a:r>
            <a:r>
              <a:rPr lang="en-US" sz="2000" dirty="0" smtClean="0"/>
              <a:t>Offices </a:t>
            </a:r>
            <a:r>
              <a:rPr lang="en-US" sz="2000" dirty="0"/>
              <a:t>of Investigation (or, Criminal Investigative Divisions) dedicated </a:t>
            </a:r>
            <a:r>
              <a:rPr lang="en-US" sz="2000" dirty="0" smtClean="0"/>
              <a:t>solely to the </a:t>
            </a:r>
            <a:r>
              <a:rPr lang="en-US" sz="2000" dirty="0" smtClean="0"/>
              <a:t>investigation of </a:t>
            </a:r>
            <a:r>
              <a:rPr lang="en-US" sz="2000" dirty="0" smtClean="0"/>
              <a:t>Customs Fraud (i.e. trade fraud) and Trade Based Money Laundering </a:t>
            </a:r>
          </a:p>
          <a:p>
            <a:pPr lvl="1">
              <a:buNone/>
            </a:pPr>
            <a:r>
              <a:rPr lang="en-US" sz="2000" dirty="0" smtClean="0"/>
              <a:t>   - P</a:t>
            </a:r>
            <a:r>
              <a:rPr lang="en-US" sz="2000" dirty="0" smtClean="0"/>
              <a:t>referably “stand alone” agencies, and if not, within </a:t>
            </a:r>
            <a:r>
              <a:rPr lang="en-US" sz="2000" dirty="0"/>
              <a:t>their Customs </a:t>
            </a:r>
            <a:r>
              <a:rPr lang="en-US" sz="2000" dirty="0" smtClean="0"/>
              <a:t>Services</a:t>
            </a:r>
            <a:r>
              <a:rPr lang="en-US" sz="2000" dirty="0"/>
              <a:t>  </a:t>
            </a:r>
            <a:endParaRPr lang="en-US" sz="2000" dirty="0" smtClean="0"/>
          </a:p>
          <a:p>
            <a:pPr lvl="1">
              <a:buNone/>
            </a:pPr>
            <a:r>
              <a:rPr lang="en-US" sz="2000" dirty="0" smtClean="0"/>
              <a:t>   - Staffed </a:t>
            </a:r>
            <a:r>
              <a:rPr lang="en-US" sz="2000" dirty="0"/>
              <a:t>by quality criminal </a:t>
            </a:r>
            <a:r>
              <a:rPr lang="en-US" sz="2000" dirty="0" smtClean="0"/>
              <a:t>investigators (quality over quantity)</a:t>
            </a:r>
          </a:p>
          <a:p>
            <a:pPr lvl="1">
              <a:buNone/>
            </a:pPr>
            <a:r>
              <a:rPr lang="en-US" sz="2000" dirty="0" smtClean="0"/>
              <a:t>   - Provided </a:t>
            </a:r>
            <a:r>
              <a:rPr lang="en-US" sz="2000" dirty="0"/>
              <a:t>with the "tools" necessary to effectively conduct such </a:t>
            </a:r>
            <a:r>
              <a:rPr lang="en-US" sz="2000" dirty="0" smtClean="0"/>
              <a:t>investigations</a:t>
            </a:r>
            <a:r>
              <a:rPr lang="en-US" sz="2000" dirty="0"/>
              <a:t> </a:t>
            </a:r>
          </a:p>
          <a:p>
            <a:endParaRPr lang="en-US" dirty="0"/>
          </a:p>
        </p:txBody>
      </p:sp>
      <p:sp>
        <p:nvSpPr>
          <p:cNvPr id="4" name="TextBox 3"/>
          <p:cNvSpPr txBox="1"/>
          <p:nvPr/>
        </p:nvSpPr>
        <p:spPr>
          <a:xfrm>
            <a:off x="838200" y="609600"/>
            <a:ext cx="7620000" cy="1077218"/>
          </a:xfrm>
          <a:prstGeom prst="rect">
            <a:avLst/>
          </a:prstGeom>
          <a:noFill/>
        </p:spPr>
        <p:txBody>
          <a:bodyPr wrap="square" rtlCol="0">
            <a:spAutoFit/>
          </a:bodyPr>
          <a:lstStyle/>
          <a:p>
            <a:pPr algn="ctr"/>
            <a:r>
              <a:rPr lang="en-US" sz="3200" b="1" dirty="0" smtClean="0"/>
              <a:t>Emerging Issues in Illicit Financial Flows: </a:t>
            </a:r>
            <a:br>
              <a:rPr lang="en-US" sz="3200" b="1" dirty="0" smtClean="0"/>
            </a:br>
            <a:r>
              <a:rPr lang="en-US" sz="3200" b="1" dirty="0" smtClean="0"/>
              <a:t>Trade-Based Money Laundering </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normAutofit/>
          </a:bodyPr>
          <a:lstStyle/>
          <a:p>
            <a:r>
              <a:rPr lang="en-US" sz="3200" b="1" dirty="0" smtClean="0"/>
              <a:t>Emerging Issues in Illicit Financial Flows: </a:t>
            </a:r>
            <a:r>
              <a:rPr lang="en-US" sz="3200" b="1" dirty="0" smtClean="0"/>
              <a:t/>
            </a:r>
            <a:br>
              <a:rPr lang="en-US" sz="3200" b="1" dirty="0" smtClean="0"/>
            </a:br>
            <a:r>
              <a:rPr lang="en-US" sz="3200" b="1" dirty="0" smtClean="0"/>
              <a:t>Trade-Based </a:t>
            </a:r>
            <a:r>
              <a:rPr lang="en-US" sz="3200" b="1" dirty="0" smtClean="0"/>
              <a:t>Money Laundering </a:t>
            </a:r>
            <a:endParaRPr lang="en-US" sz="3200" dirty="0"/>
          </a:p>
        </p:txBody>
      </p:sp>
      <p:sp>
        <p:nvSpPr>
          <p:cNvPr id="5" name="TextBox 4"/>
          <p:cNvSpPr txBox="1"/>
          <p:nvPr/>
        </p:nvSpPr>
        <p:spPr>
          <a:xfrm>
            <a:off x="838200" y="1905000"/>
            <a:ext cx="7162800" cy="3662541"/>
          </a:xfrm>
          <a:prstGeom prst="rect">
            <a:avLst/>
          </a:prstGeom>
          <a:noFill/>
        </p:spPr>
        <p:txBody>
          <a:bodyPr wrap="square" rtlCol="0">
            <a:spAutoFit/>
          </a:bodyPr>
          <a:lstStyle/>
          <a:p>
            <a:r>
              <a:rPr lang="en-US" sz="2800" b="1" dirty="0" smtClean="0"/>
              <a:t>Trade Based Money Laundering (TBML) used in </a:t>
            </a:r>
          </a:p>
          <a:p>
            <a:r>
              <a:rPr lang="en-US" sz="2800" b="1" dirty="0" smtClean="0"/>
              <a:t>multiple ways, to include, but not limited to:</a:t>
            </a:r>
          </a:p>
          <a:p>
            <a:endParaRPr lang="en-US" sz="1000" b="1" dirty="0" smtClean="0"/>
          </a:p>
          <a:p>
            <a:endParaRPr lang="en-US" sz="800" dirty="0" smtClean="0"/>
          </a:p>
          <a:p>
            <a:pPr lvl="1">
              <a:buFontTx/>
              <a:buChar char="-"/>
            </a:pPr>
            <a:r>
              <a:rPr lang="en-US" sz="2000" dirty="0" smtClean="0"/>
              <a:t>   Cross-border transfer / laundering of illicit proceeds, done so in the form of value, i.e. commercial merchandise, e.g. </a:t>
            </a:r>
          </a:p>
          <a:p>
            <a:pPr lvl="1"/>
            <a:r>
              <a:rPr lang="en-US" sz="2000" b="1" dirty="0" smtClean="0"/>
              <a:t>                       Black Market Peso Exchange</a:t>
            </a:r>
            <a:endParaRPr lang="en-US" sz="2000" dirty="0" smtClean="0"/>
          </a:p>
          <a:p>
            <a:pPr lvl="1">
              <a:buFont typeface="Courier New" pitchFamily="49" charset="0"/>
              <a:buChar char="o"/>
            </a:pPr>
            <a:endParaRPr lang="en-US" sz="2000" dirty="0" smtClean="0"/>
          </a:p>
          <a:p>
            <a:pPr lvl="1">
              <a:buFontTx/>
              <a:buChar char="-"/>
            </a:pPr>
            <a:r>
              <a:rPr lang="en-US" sz="2000" dirty="0" smtClean="0"/>
              <a:t>   Cross border transfer of the proceeds of corruption and commercial tax evasion, “</a:t>
            </a:r>
            <a:r>
              <a:rPr lang="en-US" sz="2000" b="1" dirty="0" smtClean="0"/>
              <a:t>capital flight</a:t>
            </a:r>
            <a:r>
              <a:rPr lang="en-US" sz="2000" dirty="0" smtClean="0"/>
              <a:t>”, done so by means of trade mispricing, i.e. trade fraud</a:t>
            </a:r>
          </a:p>
          <a:p>
            <a:pPr lvl="1"/>
            <a:endParaRPr lang="en-US" dirty="0"/>
          </a:p>
        </p:txBody>
      </p:sp>
      <p:sp>
        <p:nvSpPr>
          <p:cNvPr id="9" name="TextBox 8"/>
          <p:cNvSpPr txBox="1"/>
          <p:nvPr/>
        </p:nvSpPr>
        <p:spPr>
          <a:xfrm>
            <a:off x="1524000" y="5638800"/>
            <a:ext cx="5867400" cy="707886"/>
          </a:xfrm>
          <a:prstGeom prst="rect">
            <a:avLst/>
          </a:prstGeom>
          <a:solidFill>
            <a:srgbClr val="FFC000"/>
          </a:solidFill>
          <a:ln w="28575">
            <a:solidFill>
              <a:schemeClr val="tx1"/>
            </a:solidFill>
          </a:ln>
        </p:spPr>
        <p:txBody>
          <a:bodyPr wrap="square" rtlCol="0">
            <a:spAutoFit/>
          </a:bodyPr>
          <a:lstStyle/>
          <a:p>
            <a:pPr algn="ctr"/>
            <a:r>
              <a:rPr lang="en-US" sz="2000" b="1" dirty="0" smtClean="0"/>
              <a:t>Depriving developing countries of much needed </a:t>
            </a:r>
            <a:endParaRPr lang="en-US" sz="2000" b="1" dirty="0" smtClean="0"/>
          </a:p>
          <a:p>
            <a:pPr algn="ctr"/>
            <a:r>
              <a:rPr lang="en-US" sz="2000" b="1" dirty="0" smtClean="0"/>
              <a:t>(perhaps </a:t>
            </a:r>
            <a:r>
              <a:rPr lang="en-US" sz="2000" b="1" i="1" dirty="0" smtClean="0"/>
              <a:t>desperately</a:t>
            </a:r>
            <a:r>
              <a:rPr lang="en-US" sz="2000" b="1" dirty="0" smtClean="0"/>
              <a:t>  needed) tax </a:t>
            </a:r>
            <a:r>
              <a:rPr lang="en-US" sz="2000" b="1" dirty="0" smtClean="0"/>
              <a:t>base</a:t>
            </a:r>
            <a:endParaRPr lang="en-US" sz="2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67000"/>
            <a:ext cx="7696200" cy="3581400"/>
          </a:xfrm>
        </p:spPr>
        <p:txBody>
          <a:bodyPr>
            <a:noAutofit/>
          </a:bodyPr>
          <a:lstStyle/>
          <a:p>
            <a:pPr algn="l"/>
            <a:r>
              <a:rPr lang="en-US" sz="2000" dirty="0" smtClean="0">
                <a:latin typeface="+mn-lt"/>
                <a:cs typeface="Times New Roman" pitchFamily="18" charset="0"/>
              </a:rPr>
              <a:t>-   The </a:t>
            </a:r>
            <a:r>
              <a:rPr lang="en-US" sz="2000" dirty="0" smtClean="0">
                <a:latin typeface="+mn-lt"/>
                <a:cs typeface="Times New Roman" pitchFamily="18" charset="0"/>
              </a:rPr>
              <a:t>United </a:t>
            </a:r>
            <a:r>
              <a:rPr lang="en-US" sz="2000" dirty="0" smtClean="0">
                <a:latin typeface="+mn-lt"/>
                <a:cs typeface="Times New Roman" pitchFamily="18" charset="0"/>
              </a:rPr>
              <a:t>States and other partner nations do </a:t>
            </a:r>
            <a:r>
              <a:rPr lang="en-US" sz="2000" dirty="0" smtClean="0">
                <a:latin typeface="+mn-lt"/>
                <a:cs typeface="Times New Roman" pitchFamily="18" charset="0"/>
              </a:rPr>
              <a:t>a marvelous job at "</a:t>
            </a:r>
            <a:r>
              <a:rPr lang="en-US" sz="2000" b="1" i="1" dirty="0" smtClean="0">
                <a:latin typeface="+mn-lt"/>
                <a:cs typeface="Times New Roman" pitchFamily="18" charset="0"/>
              </a:rPr>
              <a:t>training, organizing, equipping</a:t>
            </a:r>
            <a:r>
              <a:rPr lang="en-US" sz="2000" dirty="0" smtClean="0">
                <a:latin typeface="+mn-lt"/>
                <a:cs typeface="Times New Roman" pitchFamily="18" charset="0"/>
              </a:rPr>
              <a:t>" the military services, and the security agencies (</a:t>
            </a:r>
            <a:r>
              <a:rPr lang="en-US" sz="2000" b="1" dirty="0" smtClean="0">
                <a:latin typeface="+mn-lt"/>
                <a:cs typeface="Times New Roman" pitchFamily="18" charset="0"/>
              </a:rPr>
              <a:t>i.e. Police, Federal Level Criminal Investigators, Customs Officers, Prosecutors, and </a:t>
            </a:r>
            <a:r>
              <a:rPr lang="en-US" sz="2000" b="1" dirty="0" smtClean="0">
                <a:latin typeface="+mn-lt"/>
                <a:cs typeface="Times New Roman" pitchFamily="18" charset="0"/>
              </a:rPr>
              <a:t>Personnel </a:t>
            </a:r>
            <a:r>
              <a:rPr lang="en-US" sz="2000" b="1" dirty="0" smtClean="0">
                <a:latin typeface="+mn-lt"/>
                <a:cs typeface="Times New Roman" pitchFamily="18" charset="0"/>
              </a:rPr>
              <a:t>operating Correctional Facilities</a:t>
            </a:r>
            <a:r>
              <a:rPr lang="en-US" sz="2000" dirty="0" smtClean="0">
                <a:latin typeface="+mn-lt"/>
                <a:cs typeface="Times New Roman" pitchFamily="18" charset="0"/>
              </a:rPr>
              <a:t>) of developing nations.</a:t>
            </a:r>
            <a:r>
              <a:rPr lang="en-US" sz="2000" dirty="0" smtClean="0">
                <a:latin typeface="+mn-lt"/>
                <a:cs typeface="Times New Roman" pitchFamily="18" charset="0"/>
              </a:rPr>
              <a:t>  </a:t>
            </a:r>
            <a:br>
              <a:rPr lang="en-US" sz="2000" dirty="0" smtClean="0">
                <a:latin typeface="+mn-lt"/>
                <a:cs typeface="Times New Roman" pitchFamily="18" charset="0"/>
              </a:rPr>
            </a:br>
            <a:r>
              <a:rPr lang="en-US" sz="2000" dirty="0" smtClean="0">
                <a:latin typeface="+mn-lt"/>
                <a:cs typeface="Times New Roman" pitchFamily="18" charset="0"/>
              </a:rPr>
              <a:t/>
            </a:r>
            <a:br>
              <a:rPr lang="en-US" sz="2000" dirty="0" smtClean="0">
                <a:latin typeface="+mn-lt"/>
                <a:cs typeface="Times New Roman" pitchFamily="18" charset="0"/>
              </a:rPr>
            </a:br>
            <a:r>
              <a:rPr lang="en-US" sz="2000" dirty="0" smtClean="0">
                <a:latin typeface="+mn-lt"/>
                <a:cs typeface="Times New Roman" pitchFamily="18" charset="0"/>
              </a:rPr>
              <a:t>-   Following that, </a:t>
            </a:r>
            <a:r>
              <a:rPr lang="en-US" sz="2000" dirty="0" smtClean="0">
                <a:latin typeface="+mn-lt"/>
                <a:cs typeface="Times New Roman" pitchFamily="18" charset="0"/>
              </a:rPr>
              <a:t>it should be (</a:t>
            </a:r>
            <a:r>
              <a:rPr lang="en-US" sz="2000" i="1" dirty="0" smtClean="0">
                <a:latin typeface="+mn-lt"/>
                <a:cs typeface="Times New Roman" pitchFamily="18" charset="0"/>
              </a:rPr>
              <a:t>needs to be</a:t>
            </a:r>
            <a:r>
              <a:rPr lang="en-US" sz="2000" dirty="0" smtClean="0">
                <a:latin typeface="+mn-lt"/>
                <a:cs typeface="Times New Roman" pitchFamily="18" charset="0"/>
              </a:rPr>
              <a:t>) </a:t>
            </a:r>
            <a:r>
              <a:rPr lang="en-US" sz="2000" b="1" dirty="0" smtClean="0">
                <a:latin typeface="+mn-lt"/>
                <a:cs typeface="Times New Roman" pitchFamily="18" charset="0"/>
              </a:rPr>
              <a:t>the responsibility of the respective countries to fund the yearly budgets</a:t>
            </a:r>
            <a:r>
              <a:rPr lang="en-US" sz="2000" dirty="0" smtClean="0">
                <a:latin typeface="+mn-lt"/>
                <a:cs typeface="Times New Roman" pitchFamily="18" charset="0"/>
              </a:rPr>
              <a:t> of their military </a:t>
            </a:r>
            <a:r>
              <a:rPr lang="en-US" sz="2000" dirty="0" smtClean="0">
                <a:latin typeface="+mn-lt"/>
                <a:cs typeface="Times New Roman" pitchFamily="18" charset="0"/>
              </a:rPr>
              <a:t>services </a:t>
            </a:r>
            <a:r>
              <a:rPr lang="en-US" sz="2000" dirty="0" smtClean="0">
                <a:latin typeface="+mn-lt"/>
                <a:cs typeface="Times New Roman" pitchFamily="18" charset="0"/>
              </a:rPr>
              <a:t>and security agencies.  </a:t>
            </a:r>
            <a:r>
              <a:rPr lang="en-US" sz="2000" dirty="0" smtClean="0">
                <a:cs typeface="Times New Roman" pitchFamily="18" charset="0"/>
              </a:rPr>
              <a:t>Needed is an adequate tax base, from which </a:t>
            </a:r>
            <a:r>
              <a:rPr lang="en-US" sz="2000" dirty="0" smtClean="0">
                <a:cs typeface="Times New Roman" pitchFamily="18" charset="0"/>
              </a:rPr>
              <a:t>the </a:t>
            </a:r>
            <a:r>
              <a:rPr lang="en-US" sz="2000" dirty="0" smtClean="0">
                <a:cs typeface="Times New Roman" pitchFamily="18" charset="0"/>
              </a:rPr>
              <a:t>yearly budgets of these </a:t>
            </a:r>
            <a:r>
              <a:rPr lang="en-US" sz="2000" dirty="0" smtClean="0">
                <a:cs typeface="Times New Roman" pitchFamily="18" charset="0"/>
              </a:rPr>
              <a:t>agencies can be funded. </a:t>
            </a:r>
            <a:r>
              <a:rPr lang="en-US" sz="2000" dirty="0" smtClean="0">
                <a:latin typeface="+mn-lt"/>
                <a:cs typeface="Times New Roman" pitchFamily="18" charset="0"/>
              </a:rPr>
              <a:t/>
            </a:r>
            <a:br>
              <a:rPr lang="en-US" sz="2000" dirty="0" smtClean="0">
                <a:latin typeface="+mn-lt"/>
                <a:cs typeface="Times New Roman" pitchFamily="18" charset="0"/>
              </a:rPr>
            </a:br>
            <a:r>
              <a:rPr lang="en-US" sz="1400" dirty="0" smtClean="0">
                <a:latin typeface="Times New Roman" pitchFamily="18" charset="0"/>
                <a:cs typeface="Times New Roman" pitchFamily="18" charset="0"/>
              </a:rPr>
              <a:t/>
            </a:r>
            <a:br>
              <a:rPr lang="en-US" sz="1400" dirty="0" smtClean="0">
                <a:latin typeface="Times New Roman" pitchFamily="18" charset="0"/>
                <a:cs typeface="Times New Roman" pitchFamily="18" charset="0"/>
              </a:rPr>
            </a:br>
            <a:r>
              <a:rPr lang="en-US" sz="1400" b="1" dirty="0" smtClean="0">
                <a:latin typeface="Times New Roman" pitchFamily="18" charset="0"/>
                <a:cs typeface="Times New Roman" pitchFamily="18" charset="0"/>
              </a:rPr>
              <a:t/>
            </a:r>
            <a:br>
              <a:rPr lang="en-US" sz="1400" b="1" dirty="0" smtClean="0">
                <a:latin typeface="Times New Roman" pitchFamily="18" charset="0"/>
                <a:cs typeface="Times New Roman" pitchFamily="18" charset="0"/>
              </a:rPr>
            </a:br>
            <a:endParaRPr lang="en-US" sz="1400" dirty="0">
              <a:latin typeface="Times New Roman" pitchFamily="18" charset="0"/>
              <a:cs typeface="Times New Roman" pitchFamily="18" charset="0"/>
            </a:endParaRPr>
          </a:p>
        </p:txBody>
      </p:sp>
      <p:sp>
        <p:nvSpPr>
          <p:cNvPr id="4" name="TextBox 3"/>
          <p:cNvSpPr txBox="1"/>
          <p:nvPr/>
        </p:nvSpPr>
        <p:spPr>
          <a:xfrm>
            <a:off x="1295400" y="1752600"/>
            <a:ext cx="6040372" cy="523220"/>
          </a:xfrm>
          <a:prstGeom prst="rect">
            <a:avLst/>
          </a:prstGeom>
          <a:noFill/>
        </p:spPr>
        <p:txBody>
          <a:bodyPr wrap="none" rtlCol="0">
            <a:spAutoFit/>
          </a:bodyPr>
          <a:lstStyle/>
          <a:p>
            <a:pPr algn="ctr"/>
            <a:r>
              <a:rPr lang="en-US" sz="2800" b="1" dirty="0" smtClean="0">
                <a:cs typeface="Times New Roman" pitchFamily="18" charset="0"/>
              </a:rPr>
              <a:t>  </a:t>
            </a:r>
            <a:r>
              <a:rPr lang="en-US" sz="2800" b="1" dirty="0" smtClean="0">
                <a:cs typeface="Times New Roman" pitchFamily="18" charset="0"/>
              </a:rPr>
              <a:t>“Training, Organizing and Equipping”</a:t>
            </a:r>
            <a:endParaRPr lang="en-US" sz="2800" dirty="0"/>
          </a:p>
        </p:txBody>
      </p:sp>
      <p:sp>
        <p:nvSpPr>
          <p:cNvPr id="6" name="TextBox 5"/>
          <p:cNvSpPr txBox="1"/>
          <p:nvPr/>
        </p:nvSpPr>
        <p:spPr>
          <a:xfrm>
            <a:off x="685800" y="533400"/>
            <a:ext cx="7696200" cy="1077218"/>
          </a:xfrm>
          <a:prstGeom prst="rect">
            <a:avLst/>
          </a:prstGeom>
          <a:noFill/>
        </p:spPr>
        <p:txBody>
          <a:bodyPr wrap="square" rtlCol="0">
            <a:spAutoFit/>
          </a:bodyPr>
          <a:lstStyle/>
          <a:p>
            <a:pPr algn="ctr"/>
            <a:r>
              <a:rPr lang="en-US" sz="3200" b="1" dirty="0" smtClean="0"/>
              <a:t>Emerging Issues in Illicit Financial Flows: </a:t>
            </a:r>
            <a:br>
              <a:rPr lang="en-US" sz="3200" b="1" dirty="0" smtClean="0"/>
            </a:br>
            <a:r>
              <a:rPr lang="en-US" sz="3200" b="1" dirty="0" smtClean="0"/>
              <a:t>Trade-Based Money Laundering </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7848600" cy="4191000"/>
          </a:xfrm>
        </p:spPr>
        <p:txBody>
          <a:bodyPr>
            <a:noAutofit/>
          </a:bodyPr>
          <a:lstStyle/>
          <a:p>
            <a:pPr algn="l"/>
            <a:r>
              <a:rPr lang="en-US" sz="2400" b="1" dirty="0" smtClean="0">
                <a:latin typeface="+mn-lt"/>
                <a:cs typeface="Times New Roman" pitchFamily="18" charset="0"/>
              </a:rPr>
              <a:t>Adequate tax base required, providing funding for:</a:t>
            </a:r>
            <a:br>
              <a:rPr lang="en-US" sz="2400" b="1" dirty="0" smtClean="0">
                <a:latin typeface="+mn-lt"/>
                <a:cs typeface="Times New Roman" pitchFamily="18" charset="0"/>
              </a:rPr>
            </a:br>
            <a:r>
              <a:rPr lang="en-US" sz="800" dirty="0" smtClean="0">
                <a:latin typeface="+mn-lt"/>
                <a:cs typeface="Times New Roman" pitchFamily="18" charset="0"/>
              </a:rPr>
              <a:t/>
            </a:r>
            <a:br>
              <a:rPr lang="en-US" sz="800" dirty="0" smtClean="0">
                <a:latin typeface="+mn-lt"/>
                <a:cs typeface="Times New Roman" pitchFamily="18" charset="0"/>
              </a:rPr>
            </a:br>
            <a:r>
              <a:rPr lang="en-US" sz="800" dirty="0" smtClean="0">
                <a:latin typeface="+mn-lt"/>
                <a:cs typeface="Times New Roman" pitchFamily="18" charset="0"/>
              </a:rPr>
              <a:t/>
            </a:r>
            <a:br>
              <a:rPr lang="en-US" sz="800" dirty="0" smtClean="0">
                <a:latin typeface="+mn-lt"/>
                <a:cs typeface="Times New Roman" pitchFamily="18" charset="0"/>
              </a:rPr>
            </a:br>
            <a:r>
              <a:rPr lang="en-US" sz="2000" dirty="0" smtClean="0">
                <a:latin typeface="+mn-lt"/>
                <a:cs typeface="Times New Roman" pitchFamily="18" charset="0"/>
              </a:rPr>
              <a:t> -  </a:t>
            </a:r>
            <a:r>
              <a:rPr lang="en-US" sz="1800" dirty="0" smtClean="0">
                <a:latin typeface="+mn-lt"/>
                <a:cs typeface="Times New Roman" pitchFamily="18" charset="0"/>
              </a:rPr>
              <a:t>Salaries enabling the recruitment of</a:t>
            </a:r>
            <a:r>
              <a:rPr lang="en-US" sz="1800" dirty="0" smtClean="0">
                <a:latin typeface="+mn-lt"/>
                <a:cs typeface="Times New Roman" pitchFamily="18" charset="0"/>
              </a:rPr>
              <a:t> </a:t>
            </a:r>
            <a:r>
              <a:rPr lang="en-US" sz="1800" dirty="0" smtClean="0">
                <a:latin typeface="+mn-lt"/>
                <a:cs typeface="Times New Roman" pitchFamily="18" charset="0"/>
              </a:rPr>
              <a:t>the best, the brightest</a:t>
            </a:r>
            <a:r>
              <a:rPr lang="en-US" sz="1800" dirty="0" smtClean="0">
                <a:latin typeface="+mn-lt"/>
                <a:cs typeface="Times New Roman" pitchFamily="18" charset="0"/>
              </a:rPr>
              <a:t>, </a:t>
            </a:r>
            <a:r>
              <a:rPr lang="en-US" sz="1800" dirty="0" smtClean="0">
                <a:latin typeface="+mn-lt"/>
                <a:cs typeface="Times New Roman" pitchFamily="18" charset="0"/>
              </a:rPr>
              <a:t>and most ethical personnel </a:t>
            </a:r>
            <a:r>
              <a:rPr lang="en-US" sz="1800" dirty="0" smtClean="0">
                <a:latin typeface="+mn-lt"/>
                <a:cs typeface="Times New Roman" pitchFamily="18" charset="0"/>
              </a:rPr>
              <a:t>(emphasis on </a:t>
            </a:r>
            <a:r>
              <a:rPr lang="en-US" sz="1800" b="1" dirty="0" smtClean="0">
                <a:latin typeface="+mn-lt"/>
                <a:cs typeface="Times New Roman" pitchFamily="18" charset="0"/>
              </a:rPr>
              <a:t>quality </a:t>
            </a:r>
            <a:r>
              <a:rPr lang="en-US" sz="1800" b="1" dirty="0" smtClean="0">
                <a:latin typeface="+mn-lt"/>
                <a:cs typeface="Times New Roman" pitchFamily="18" charset="0"/>
              </a:rPr>
              <a:t>over quantity</a:t>
            </a:r>
            <a:r>
              <a:rPr lang="en-US" sz="1800" dirty="0" smtClean="0">
                <a:latin typeface="+mn-lt"/>
                <a:cs typeface="Times New Roman" pitchFamily="18" charset="0"/>
              </a:rPr>
              <a:t>) and to retain them</a:t>
            </a:r>
            <a:br>
              <a:rPr lang="en-US" sz="1800" dirty="0" smtClean="0">
                <a:latin typeface="+mn-lt"/>
                <a:cs typeface="Times New Roman" pitchFamily="18" charset="0"/>
              </a:rPr>
            </a:br>
            <a:r>
              <a:rPr lang="en-US" sz="800" dirty="0" smtClean="0">
                <a:latin typeface="+mn-lt"/>
                <a:cs typeface="Times New Roman" pitchFamily="18" charset="0"/>
              </a:rPr>
              <a:t/>
            </a:r>
            <a:br>
              <a:rPr lang="en-US" sz="800" dirty="0" smtClean="0">
                <a:latin typeface="+mn-lt"/>
                <a:cs typeface="Times New Roman" pitchFamily="18" charset="0"/>
              </a:rPr>
            </a:br>
            <a:r>
              <a:rPr lang="en-US" sz="2000" dirty="0" smtClean="0">
                <a:latin typeface="+mn-lt"/>
                <a:cs typeface="Times New Roman" pitchFamily="18" charset="0"/>
              </a:rPr>
              <a:t>-  </a:t>
            </a:r>
            <a:r>
              <a:rPr lang="en-US" sz="1800" dirty="0" smtClean="0">
                <a:latin typeface="+mn-lt"/>
                <a:cs typeface="Times New Roman" pitchFamily="18" charset="0"/>
              </a:rPr>
              <a:t>Salaries allowing for personnel </a:t>
            </a:r>
            <a:r>
              <a:rPr lang="en-US" sz="1800" dirty="0" smtClean="0">
                <a:latin typeface="+mn-lt"/>
                <a:cs typeface="Times New Roman" pitchFamily="18" charset="0"/>
              </a:rPr>
              <a:t>to adequately </a:t>
            </a:r>
            <a:r>
              <a:rPr lang="en-US" sz="1800" dirty="0" smtClean="0">
                <a:latin typeface="+mn-lt"/>
                <a:cs typeface="Times New Roman" pitchFamily="18" charset="0"/>
              </a:rPr>
              <a:t>feed their families, to provide </a:t>
            </a:r>
            <a:r>
              <a:rPr lang="en-US" sz="1800" dirty="0" smtClean="0">
                <a:latin typeface="+mn-lt"/>
                <a:cs typeface="Times New Roman" pitchFamily="18" charset="0"/>
              </a:rPr>
              <a:t>medicine / </a:t>
            </a:r>
            <a:r>
              <a:rPr lang="en-US" sz="1800" dirty="0" smtClean="0">
                <a:latin typeface="+mn-lt"/>
                <a:cs typeface="Times New Roman" pitchFamily="18" charset="0"/>
              </a:rPr>
              <a:t>medical care when </a:t>
            </a:r>
            <a:r>
              <a:rPr lang="en-US" sz="1800" dirty="0" smtClean="0">
                <a:latin typeface="+mn-lt"/>
                <a:cs typeface="Times New Roman" pitchFamily="18" charset="0"/>
              </a:rPr>
              <a:t>needed, to afford housing in safe / secure neighborhoods, and to be able to travel safely and securely to and from work</a:t>
            </a:r>
            <a:r>
              <a:rPr lang="en-US" sz="2000" dirty="0" smtClean="0">
                <a:latin typeface="+mn-lt"/>
                <a:cs typeface="Times New Roman" pitchFamily="18" charset="0"/>
              </a:rPr>
              <a:t/>
            </a:r>
            <a:br>
              <a:rPr lang="en-US" sz="2000" dirty="0" smtClean="0">
                <a:latin typeface="+mn-lt"/>
                <a:cs typeface="Times New Roman" pitchFamily="18" charset="0"/>
              </a:rPr>
            </a:br>
            <a:r>
              <a:rPr lang="en-US" sz="800" dirty="0" smtClean="0">
                <a:latin typeface="+mn-lt"/>
                <a:cs typeface="Times New Roman" pitchFamily="18" charset="0"/>
              </a:rPr>
              <a:t/>
            </a:r>
            <a:br>
              <a:rPr lang="en-US" sz="800" dirty="0" smtClean="0">
                <a:latin typeface="+mn-lt"/>
                <a:cs typeface="Times New Roman" pitchFamily="18" charset="0"/>
              </a:rPr>
            </a:br>
            <a:r>
              <a:rPr lang="en-US" sz="2000" dirty="0" smtClean="0">
                <a:latin typeface="+mn-lt"/>
                <a:cs typeface="Times New Roman" pitchFamily="18" charset="0"/>
              </a:rPr>
              <a:t>-</a:t>
            </a:r>
            <a:r>
              <a:rPr lang="en-US" sz="2000" dirty="0" smtClean="0">
                <a:latin typeface="+mn-lt"/>
                <a:cs typeface="Times New Roman" pitchFamily="18" charset="0"/>
              </a:rPr>
              <a:t>  P</a:t>
            </a:r>
            <a:r>
              <a:rPr lang="en-US" sz="1800" dirty="0" smtClean="0">
                <a:latin typeface="+mn-lt"/>
                <a:cs typeface="Times New Roman" pitchFamily="18" charset="0"/>
              </a:rPr>
              <a:t>rotection should they (and </a:t>
            </a:r>
            <a:r>
              <a:rPr lang="en-US" sz="1800" dirty="0" smtClean="0">
                <a:latin typeface="+mn-lt"/>
                <a:cs typeface="Times New Roman" pitchFamily="18" charset="0"/>
              </a:rPr>
              <a:t>perhaps </a:t>
            </a:r>
            <a:r>
              <a:rPr lang="en-US" sz="1800" dirty="0" smtClean="0">
                <a:latin typeface="+mn-lt"/>
                <a:cs typeface="Times New Roman" pitchFamily="18" charset="0"/>
              </a:rPr>
              <a:t>their families) be threatened for doing their </a:t>
            </a:r>
            <a:r>
              <a:rPr lang="en-US" sz="1800" dirty="0" smtClean="0">
                <a:latin typeface="+mn-lt"/>
                <a:cs typeface="Times New Roman" pitchFamily="18" charset="0"/>
              </a:rPr>
              <a:t>jobs and </a:t>
            </a:r>
            <a:r>
              <a:rPr lang="en-US" sz="1800" dirty="0" smtClean="0">
                <a:latin typeface="+mn-lt"/>
                <a:cs typeface="Times New Roman" pitchFamily="18" charset="0"/>
              </a:rPr>
              <a:t>doing them well</a:t>
            </a:r>
            <a:r>
              <a:rPr lang="en-US" sz="1800" dirty="0" smtClean="0">
                <a:latin typeface="+mn-lt"/>
                <a:cs typeface="Times New Roman" pitchFamily="18" charset="0"/>
              </a:rPr>
              <a:t> </a:t>
            </a:r>
            <a:r>
              <a:rPr lang="en-US" sz="1800" dirty="0" smtClean="0">
                <a:latin typeface="+mn-lt"/>
                <a:cs typeface="Times New Roman" pitchFamily="18" charset="0"/>
              </a:rPr>
              <a:t/>
            </a:r>
            <a:br>
              <a:rPr lang="en-US" sz="1800" dirty="0" smtClean="0">
                <a:latin typeface="+mn-lt"/>
                <a:cs typeface="Times New Roman" pitchFamily="18" charset="0"/>
              </a:rPr>
            </a:br>
            <a:r>
              <a:rPr lang="en-US" sz="800" dirty="0" smtClean="0">
                <a:latin typeface="+mn-lt"/>
                <a:cs typeface="Times New Roman" pitchFamily="18" charset="0"/>
              </a:rPr>
              <a:t/>
            </a:r>
            <a:br>
              <a:rPr lang="en-US" sz="800" dirty="0" smtClean="0">
                <a:latin typeface="+mn-lt"/>
                <a:cs typeface="Times New Roman" pitchFamily="18" charset="0"/>
              </a:rPr>
            </a:br>
            <a:r>
              <a:rPr lang="en-US" sz="2000" dirty="0" smtClean="0">
                <a:latin typeface="+mn-lt"/>
                <a:cs typeface="Times New Roman" pitchFamily="18" charset="0"/>
              </a:rPr>
              <a:t>-  </a:t>
            </a:r>
            <a:r>
              <a:rPr lang="en-US" sz="1800" dirty="0" smtClean="0">
                <a:latin typeface="+mn-lt"/>
                <a:cs typeface="Times New Roman" pitchFamily="18" charset="0"/>
              </a:rPr>
              <a:t>Aggressive, all out investigation, apprehension, prosecution, and confinement of those identified as being  involved in threats, assaults, or killings of security agency personnel  </a:t>
            </a:r>
            <a:r>
              <a:rPr lang="en-US" sz="1800" dirty="0" smtClean="0">
                <a:latin typeface="+mn-lt"/>
                <a:cs typeface="Times New Roman" pitchFamily="18" charset="0"/>
              </a:rPr>
              <a:t> </a:t>
            </a:r>
            <a:r>
              <a:rPr lang="en-US" sz="2000" dirty="0" smtClean="0">
                <a:latin typeface="+mn-lt"/>
                <a:cs typeface="Times New Roman" pitchFamily="18" charset="0"/>
              </a:rPr>
              <a:t/>
            </a:r>
            <a:br>
              <a:rPr lang="en-US" sz="2000" dirty="0" smtClean="0">
                <a:latin typeface="+mn-lt"/>
                <a:cs typeface="Times New Roman" pitchFamily="18" charset="0"/>
              </a:rPr>
            </a:br>
            <a:endParaRPr lang="en-US" sz="2000" dirty="0">
              <a:latin typeface="+mn-lt"/>
              <a:cs typeface="Times New Roman" pitchFamily="18" charset="0"/>
            </a:endParaRPr>
          </a:p>
        </p:txBody>
      </p:sp>
      <p:sp>
        <p:nvSpPr>
          <p:cNvPr id="4" name="TextBox 3"/>
          <p:cNvSpPr txBox="1"/>
          <p:nvPr/>
        </p:nvSpPr>
        <p:spPr>
          <a:xfrm>
            <a:off x="685800" y="1600200"/>
            <a:ext cx="7620000" cy="523220"/>
          </a:xfrm>
          <a:prstGeom prst="rect">
            <a:avLst/>
          </a:prstGeom>
          <a:noFill/>
        </p:spPr>
        <p:txBody>
          <a:bodyPr wrap="square" rtlCol="0">
            <a:spAutoFit/>
          </a:bodyPr>
          <a:lstStyle/>
          <a:p>
            <a:pPr algn="ctr"/>
            <a:r>
              <a:rPr lang="en-US" sz="2800" b="1" dirty="0" smtClean="0">
                <a:cs typeface="Times New Roman" pitchFamily="18" charset="0"/>
              </a:rPr>
              <a:t>Beyond  </a:t>
            </a:r>
            <a:r>
              <a:rPr lang="en-US" sz="2800" b="1" dirty="0" smtClean="0">
                <a:cs typeface="Times New Roman" pitchFamily="18" charset="0"/>
              </a:rPr>
              <a:t>the “Training</a:t>
            </a:r>
            <a:r>
              <a:rPr lang="en-US" sz="2800" b="1" dirty="0" smtClean="0">
                <a:cs typeface="Times New Roman" pitchFamily="18" charset="0"/>
              </a:rPr>
              <a:t>, Organizing and Equipping”</a:t>
            </a:r>
            <a:endParaRPr lang="en-US" sz="2800" dirty="0"/>
          </a:p>
        </p:txBody>
      </p:sp>
      <p:sp>
        <p:nvSpPr>
          <p:cNvPr id="6" name="TextBox 5"/>
          <p:cNvSpPr txBox="1"/>
          <p:nvPr/>
        </p:nvSpPr>
        <p:spPr>
          <a:xfrm>
            <a:off x="685800" y="381000"/>
            <a:ext cx="7696200" cy="1077218"/>
          </a:xfrm>
          <a:prstGeom prst="rect">
            <a:avLst/>
          </a:prstGeom>
          <a:noFill/>
        </p:spPr>
        <p:txBody>
          <a:bodyPr wrap="square" rtlCol="0">
            <a:spAutoFit/>
          </a:bodyPr>
          <a:lstStyle/>
          <a:p>
            <a:pPr algn="ctr"/>
            <a:r>
              <a:rPr lang="en-US" sz="3200" b="1" dirty="0" smtClean="0"/>
              <a:t>Emerging Issues in Illicit Financial Flows: </a:t>
            </a:r>
            <a:br>
              <a:rPr lang="en-US" sz="3200" b="1" dirty="0" smtClean="0"/>
            </a:br>
            <a:r>
              <a:rPr lang="en-US" sz="3200" b="1" dirty="0" smtClean="0"/>
              <a:t>Trade-Based Money Laundering </a:t>
            </a: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514600"/>
            <a:ext cx="7543800" cy="1981200"/>
          </a:xfrm>
        </p:spPr>
        <p:txBody>
          <a:bodyPr>
            <a:noAutofit/>
          </a:bodyPr>
          <a:lstStyle/>
          <a:p>
            <a:pPr algn="l"/>
            <a:r>
              <a:rPr lang="en-US" sz="2400" b="1" dirty="0" smtClean="0">
                <a:latin typeface="+mn-lt"/>
                <a:cs typeface="Times New Roman" pitchFamily="18" charset="0"/>
              </a:rPr>
              <a:t/>
            </a:r>
            <a:br>
              <a:rPr lang="en-US" sz="2400" b="1" dirty="0" smtClean="0">
                <a:latin typeface="+mn-lt"/>
                <a:cs typeface="Times New Roman" pitchFamily="18" charset="0"/>
              </a:rPr>
            </a:br>
            <a:r>
              <a:rPr lang="en-US" sz="2400" b="1" dirty="0" smtClean="0">
                <a:latin typeface="+mn-lt"/>
                <a:cs typeface="Times New Roman" pitchFamily="18" charset="0"/>
              </a:rPr>
              <a:t>Adequate tax base required, providing funding enabling the agencies to: </a:t>
            </a:r>
            <a:br>
              <a:rPr lang="en-US" sz="2400" b="1" dirty="0" smtClean="0">
                <a:latin typeface="+mn-lt"/>
                <a:cs typeface="Times New Roman" pitchFamily="18" charset="0"/>
              </a:rPr>
            </a:br>
            <a:r>
              <a:rPr lang="en-US" sz="800" dirty="0" smtClean="0">
                <a:latin typeface="+mn-lt"/>
                <a:cs typeface="Times New Roman" pitchFamily="18" charset="0"/>
              </a:rPr>
              <a:t/>
            </a:r>
            <a:br>
              <a:rPr lang="en-US" sz="800" dirty="0" smtClean="0">
                <a:latin typeface="+mn-lt"/>
                <a:cs typeface="Times New Roman" pitchFamily="18" charset="0"/>
              </a:rPr>
            </a:br>
            <a:r>
              <a:rPr lang="en-US" sz="800" dirty="0" smtClean="0">
                <a:latin typeface="+mn-lt"/>
                <a:cs typeface="Times New Roman" pitchFamily="18" charset="0"/>
              </a:rPr>
              <a:t/>
            </a:r>
            <a:br>
              <a:rPr lang="en-US" sz="800" dirty="0" smtClean="0">
                <a:latin typeface="+mn-lt"/>
                <a:cs typeface="Times New Roman" pitchFamily="18" charset="0"/>
              </a:rPr>
            </a:br>
            <a:r>
              <a:rPr lang="en-US" sz="2000" dirty="0" smtClean="0">
                <a:latin typeface="+mn-lt"/>
                <a:cs typeface="Times New Roman" pitchFamily="18" charset="0"/>
              </a:rPr>
              <a:t> -  </a:t>
            </a:r>
            <a:r>
              <a:rPr lang="en-US" sz="2000" dirty="0" smtClean="0">
                <a:latin typeface="+mn-lt"/>
                <a:cs typeface="Times New Roman" pitchFamily="18" charset="0"/>
              </a:rPr>
              <a:t>Maintain </a:t>
            </a:r>
            <a:r>
              <a:rPr lang="en-US" sz="2000" dirty="0" smtClean="0">
                <a:latin typeface="+mn-lt"/>
                <a:cs typeface="Times New Roman" pitchFamily="18" charset="0"/>
              </a:rPr>
              <a:t>the facilities and equipment provided by the United </a:t>
            </a:r>
            <a:r>
              <a:rPr lang="en-US" sz="2000" dirty="0" smtClean="0">
                <a:latin typeface="+mn-lt"/>
                <a:cs typeface="Times New Roman" pitchFamily="18" charset="0"/>
              </a:rPr>
              <a:t>States and other donor countries.</a:t>
            </a:r>
            <a:r>
              <a:rPr lang="en-US" sz="2000" dirty="0" smtClean="0">
                <a:latin typeface="+mn-lt"/>
                <a:cs typeface="Times New Roman" pitchFamily="18" charset="0"/>
              </a:rPr>
              <a:t>  </a:t>
            </a:r>
            <a:r>
              <a:rPr lang="en-US" sz="2000" dirty="0" smtClean="0">
                <a:latin typeface="+mn-lt"/>
                <a:cs typeface="Times New Roman" pitchFamily="18" charset="0"/>
              </a:rPr>
              <a:t/>
            </a:r>
            <a:br>
              <a:rPr lang="en-US" sz="2000" dirty="0" smtClean="0">
                <a:latin typeface="+mn-lt"/>
                <a:cs typeface="Times New Roman" pitchFamily="18" charset="0"/>
              </a:rPr>
            </a:br>
            <a:r>
              <a:rPr lang="en-US" sz="2000" b="1" dirty="0" smtClean="0">
                <a:latin typeface="+mn-lt"/>
                <a:cs typeface="Times New Roman" pitchFamily="18" charset="0"/>
              </a:rPr>
              <a:t/>
            </a:r>
            <a:br>
              <a:rPr lang="en-US" sz="2000" b="1" dirty="0" smtClean="0">
                <a:latin typeface="+mn-lt"/>
                <a:cs typeface="Times New Roman" pitchFamily="18" charset="0"/>
              </a:rPr>
            </a:br>
            <a:endParaRPr lang="en-US" sz="2000" dirty="0">
              <a:latin typeface="+mn-lt"/>
              <a:cs typeface="Times New Roman" pitchFamily="18" charset="0"/>
            </a:endParaRPr>
          </a:p>
        </p:txBody>
      </p:sp>
      <p:sp>
        <p:nvSpPr>
          <p:cNvPr id="4" name="TextBox 3"/>
          <p:cNvSpPr txBox="1"/>
          <p:nvPr/>
        </p:nvSpPr>
        <p:spPr>
          <a:xfrm>
            <a:off x="685800" y="1752600"/>
            <a:ext cx="7696200" cy="523220"/>
          </a:xfrm>
          <a:prstGeom prst="rect">
            <a:avLst/>
          </a:prstGeom>
          <a:noFill/>
        </p:spPr>
        <p:txBody>
          <a:bodyPr wrap="square" rtlCol="0">
            <a:spAutoFit/>
          </a:bodyPr>
          <a:lstStyle/>
          <a:p>
            <a:pPr algn="ctr"/>
            <a:r>
              <a:rPr lang="en-US" sz="2800" b="1" dirty="0" smtClean="0">
                <a:cs typeface="Times New Roman" pitchFamily="18" charset="0"/>
              </a:rPr>
              <a:t>Beyond  </a:t>
            </a:r>
            <a:r>
              <a:rPr lang="en-US" sz="2800" b="1" dirty="0" smtClean="0">
                <a:cs typeface="Times New Roman" pitchFamily="18" charset="0"/>
              </a:rPr>
              <a:t>the “Training</a:t>
            </a:r>
            <a:r>
              <a:rPr lang="en-US" sz="2800" b="1" dirty="0" smtClean="0">
                <a:cs typeface="Times New Roman" pitchFamily="18" charset="0"/>
              </a:rPr>
              <a:t>, Organizing and Equipping”</a:t>
            </a:r>
            <a:endParaRPr lang="en-US" sz="2800" dirty="0"/>
          </a:p>
        </p:txBody>
      </p:sp>
      <p:sp>
        <p:nvSpPr>
          <p:cNvPr id="6" name="TextBox 5"/>
          <p:cNvSpPr txBox="1"/>
          <p:nvPr/>
        </p:nvSpPr>
        <p:spPr>
          <a:xfrm>
            <a:off x="685800" y="533400"/>
            <a:ext cx="7696200" cy="1077218"/>
          </a:xfrm>
          <a:prstGeom prst="rect">
            <a:avLst/>
          </a:prstGeom>
          <a:noFill/>
        </p:spPr>
        <p:txBody>
          <a:bodyPr wrap="square" rtlCol="0">
            <a:spAutoFit/>
          </a:bodyPr>
          <a:lstStyle/>
          <a:p>
            <a:pPr algn="ctr"/>
            <a:r>
              <a:rPr lang="en-US" sz="3200" b="1" dirty="0" smtClean="0"/>
              <a:t>Emerging Issues in Illicit Financial Flows: </a:t>
            </a:r>
            <a:br>
              <a:rPr lang="en-US" sz="3200" b="1" dirty="0" smtClean="0"/>
            </a:br>
            <a:r>
              <a:rPr lang="en-US" sz="3200" b="1" dirty="0" smtClean="0"/>
              <a:t>Trade-Based Money Laundering </a:t>
            </a:r>
            <a:endParaRPr lang="en-US" sz="3200" dirty="0"/>
          </a:p>
        </p:txBody>
      </p:sp>
      <p:sp>
        <p:nvSpPr>
          <p:cNvPr id="5" name="TextBox 4"/>
          <p:cNvSpPr txBox="1"/>
          <p:nvPr/>
        </p:nvSpPr>
        <p:spPr>
          <a:xfrm>
            <a:off x="1066800" y="4495800"/>
            <a:ext cx="6705600" cy="923330"/>
          </a:xfrm>
          <a:prstGeom prst="rect">
            <a:avLst/>
          </a:prstGeom>
          <a:noFill/>
        </p:spPr>
        <p:txBody>
          <a:bodyPr wrap="square" rtlCol="0">
            <a:spAutoFit/>
          </a:bodyPr>
          <a:lstStyle/>
          <a:p>
            <a:r>
              <a:rPr lang="en-US" dirty="0" smtClean="0">
                <a:cs typeface="Times New Roman" pitchFamily="18" charset="0"/>
              </a:rPr>
              <a:t>E.g.  </a:t>
            </a:r>
            <a:r>
              <a:rPr lang="en-US" dirty="0" smtClean="0">
                <a:cs typeface="Times New Roman" pitchFamily="18" charset="0"/>
              </a:rPr>
              <a:t>Vehicles, donated to an investigative agency, sitting inoperable in a fenced in area, due </a:t>
            </a:r>
            <a:r>
              <a:rPr lang="en-US" dirty="0" smtClean="0">
                <a:cs typeface="Times New Roman" pitchFamily="18" charset="0"/>
              </a:rPr>
              <a:t>to a lack of maintenance and/or spare parts.</a:t>
            </a:r>
            <a:r>
              <a:rPr lang="en-US" b="1" dirty="0" smtClean="0">
                <a:cs typeface="Times New Roman" pitchFamily="18" charset="0"/>
              </a:rPr>
              <a:t/>
            </a:r>
            <a:br>
              <a:rPr lang="en-US" b="1" dirty="0" smtClean="0">
                <a:cs typeface="Times New Roman" pitchFamily="18" charset="0"/>
              </a:rPr>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90800"/>
            <a:ext cx="7239000" cy="1981200"/>
          </a:xfrm>
        </p:spPr>
        <p:txBody>
          <a:bodyPr>
            <a:noAutofit/>
          </a:bodyPr>
          <a:lstStyle/>
          <a:p>
            <a:r>
              <a:rPr lang="en-US" sz="2400" b="1" dirty="0" smtClean="0">
                <a:latin typeface="+mn-lt"/>
                <a:cs typeface="Times New Roman" pitchFamily="18" charset="0"/>
              </a:rPr>
              <a:t/>
            </a:r>
            <a:br>
              <a:rPr lang="en-US" sz="2400" b="1" dirty="0" smtClean="0">
                <a:latin typeface="+mn-lt"/>
                <a:cs typeface="Times New Roman" pitchFamily="18" charset="0"/>
              </a:rPr>
            </a:br>
            <a:r>
              <a:rPr lang="en-US" sz="3200" b="1" dirty="0" smtClean="0">
                <a:latin typeface="+mn-lt"/>
                <a:cs typeface="Times New Roman" pitchFamily="18" charset="0"/>
              </a:rPr>
              <a:t>???  Poor Countries, Unable to Afford  ???</a:t>
            </a:r>
            <a:r>
              <a:rPr lang="en-US" sz="3200" dirty="0" smtClean="0">
                <a:latin typeface="+mn-lt"/>
                <a:cs typeface="Times New Roman" pitchFamily="18" charset="0"/>
              </a:rPr>
              <a:t/>
            </a:r>
            <a:br>
              <a:rPr lang="en-US" sz="3200" dirty="0" smtClean="0">
                <a:latin typeface="+mn-lt"/>
                <a:cs typeface="Times New Roman" pitchFamily="18" charset="0"/>
              </a:rPr>
            </a:br>
            <a:r>
              <a:rPr lang="en-US" sz="2000" b="1" dirty="0" smtClean="0">
                <a:latin typeface="+mn-lt"/>
                <a:cs typeface="Times New Roman" pitchFamily="18" charset="0"/>
              </a:rPr>
              <a:t/>
            </a:r>
            <a:br>
              <a:rPr lang="en-US" sz="2000" b="1" dirty="0" smtClean="0">
                <a:latin typeface="+mn-lt"/>
                <a:cs typeface="Times New Roman" pitchFamily="18" charset="0"/>
              </a:rPr>
            </a:br>
            <a:endParaRPr lang="en-US" sz="2000" dirty="0">
              <a:latin typeface="+mn-lt"/>
              <a:cs typeface="Times New Roman" pitchFamily="18" charset="0"/>
            </a:endParaRPr>
          </a:p>
        </p:txBody>
      </p:sp>
      <p:sp>
        <p:nvSpPr>
          <p:cNvPr id="4" name="TextBox 3"/>
          <p:cNvSpPr txBox="1"/>
          <p:nvPr/>
        </p:nvSpPr>
        <p:spPr>
          <a:xfrm>
            <a:off x="838200" y="1752600"/>
            <a:ext cx="7459863" cy="523220"/>
          </a:xfrm>
          <a:prstGeom prst="rect">
            <a:avLst/>
          </a:prstGeom>
          <a:noFill/>
        </p:spPr>
        <p:txBody>
          <a:bodyPr wrap="none" rtlCol="0">
            <a:spAutoFit/>
          </a:bodyPr>
          <a:lstStyle/>
          <a:p>
            <a:r>
              <a:rPr lang="en-US" sz="2800" b="1" dirty="0" smtClean="0">
                <a:cs typeface="Times New Roman" pitchFamily="18" charset="0"/>
              </a:rPr>
              <a:t>Beyond </a:t>
            </a:r>
            <a:r>
              <a:rPr lang="en-US" sz="2800" b="1" dirty="0" smtClean="0">
                <a:cs typeface="Times New Roman" pitchFamily="18" charset="0"/>
              </a:rPr>
              <a:t>the </a:t>
            </a:r>
            <a:r>
              <a:rPr lang="en-US" sz="2800" b="1" dirty="0" smtClean="0">
                <a:cs typeface="Times New Roman" pitchFamily="18" charset="0"/>
              </a:rPr>
              <a:t>“Training, Organizing and Equipping”</a:t>
            </a:r>
            <a:endParaRPr lang="en-US" sz="2800" dirty="0"/>
          </a:p>
        </p:txBody>
      </p:sp>
      <p:sp>
        <p:nvSpPr>
          <p:cNvPr id="6" name="TextBox 5"/>
          <p:cNvSpPr txBox="1"/>
          <p:nvPr/>
        </p:nvSpPr>
        <p:spPr>
          <a:xfrm>
            <a:off x="685800" y="533400"/>
            <a:ext cx="7696200" cy="1077218"/>
          </a:xfrm>
          <a:prstGeom prst="rect">
            <a:avLst/>
          </a:prstGeom>
          <a:noFill/>
        </p:spPr>
        <p:txBody>
          <a:bodyPr wrap="square" rtlCol="0">
            <a:spAutoFit/>
          </a:bodyPr>
          <a:lstStyle/>
          <a:p>
            <a:pPr algn="ctr"/>
            <a:r>
              <a:rPr lang="en-US" sz="3200" b="1" dirty="0" smtClean="0"/>
              <a:t>Emerging Issues in Illicit Financial Flows: </a:t>
            </a:r>
            <a:br>
              <a:rPr lang="en-US" sz="3200" b="1" dirty="0" smtClean="0"/>
            </a:br>
            <a:r>
              <a:rPr lang="en-US" sz="3200" b="1" dirty="0" smtClean="0"/>
              <a:t>Trade-Based Money Laundering </a:t>
            </a:r>
            <a:endParaRPr lang="en-US"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343399"/>
          </a:xfrm>
        </p:spPr>
        <p:txBody>
          <a:bodyPr>
            <a:normAutofit fontScale="62500" lnSpcReduction="20000"/>
          </a:bodyPr>
          <a:lstStyle/>
          <a:p>
            <a:pPr algn="ctr">
              <a:buNone/>
            </a:pPr>
            <a:r>
              <a:rPr lang="en-US" sz="4500" b="1" dirty="0">
                <a:solidFill>
                  <a:prstClr val="black"/>
                </a:solidFill>
              </a:rPr>
              <a:t>Central America’s “Northern Triangle</a:t>
            </a:r>
            <a:r>
              <a:rPr lang="en-US" sz="4800" b="1" dirty="0" smtClean="0">
                <a:solidFill>
                  <a:prstClr val="black"/>
                </a:solidFill>
              </a:rPr>
              <a:t>”</a:t>
            </a:r>
            <a:endParaRPr lang="en-US" sz="4800" b="1" dirty="0">
              <a:solidFill>
                <a:prstClr val="black"/>
              </a:solidFill>
            </a:endParaRPr>
          </a:p>
          <a:p>
            <a:pPr algn="ctr">
              <a:buNone/>
            </a:pPr>
            <a:r>
              <a:rPr lang="en-US" sz="3800" b="1" dirty="0" smtClean="0">
                <a:solidFill>
                  <a:prstClr val="black"/>
                </a:solidFill>
              </a:rPr>
              <a:t>Guatemala </a:t>
            </a:r>
            <a:endParaRPr lang="en-US" sz="3800" b="1" dirty="0">
              <a:solidFill>
                <a:prstClr val="black"/>
              </a:solidFill>
            </a:endParaRPr>
          </a:p>
          <a:p>
            <a:endParaRPr lang="en-US" sz="1200" b="1" dirty="0" smtClean="0"/>
          </a:p>
          <a:p>
            <a:pPr lvl="0"/>
            <a:r>
              <a:rPr lang="en-US" b="1" dirty="0" smtClean="0"/>
              <a:t>M</a:t>
            </a:r>
            <a:r>
              <a:rPr lang="en-US" b="1" dirty="0" smtClean="0"/>
              <a:t>assive </a:t>
            </a:r>
            <a:r>
              <a:rPr lang="en-US" b="1" dirty="0" smtClean="0"/>
              <a:t>customs fraud network known as “La </a:t>
            </a:r>
            <a:r>
              <a:rPr lang="en-US" b="1" dirty="0" err="1" smtClean="0"/>
              <a:t>Línea</a:t>
            </a:r>
            <a:r>
              <a:rPr lang="en-US" b="1" dirty="0" smtClean="0"/>
              <a:t>” (The Line</a:t>
            </a:r>
            <a:r>
              <a:rPr lang="en-US" b="1" dirty="0" smtClean="0"/>
              <a:t>).” </a:t>
            </a:r>
            <a:r>
              <a:rPr lang="en-US" dirty="0" smtClean="0"/>
              <a:t>(</a:t>
            </a:r>
            <a:r>
              <a:rPr lang="en-US" i="1" dirty="0" smtClean="0"/>
              <a:t>Foreign Policy.com</a:t>
            </a:r>
            <a:r>
              <a:rPr lang="en-US" dirty="0" smtClean="0"/>
              <a:t>. 26 Jun 2015) </a:t>
            </a:r>
          </a:p>
          <a:p>
            <a:pPr lvl="0"/>
            <a:endParaRPr lang="en-US" sz="1200" b="1" dirty="0" smtClean="0"/>
          </a:p>
          <a:p>
            <a:pPr lvl="1">
              <a:buNone/>
            </a:pPr>
            <a:r>
              <a:rPr lang="en-US" sz="2900" dirty="0" smtClean="0"/>
              <a:t>	 “ …criminal network that took bribes in exchange for </a:t>
            </a:r>
            <a:r>
              <a:rPr lang="en-US" sz="2900" b="1" dirty="0" smtClean="0"/>
              <a:t>reduced customs duties, making millions off the foregone government revenue</a:t>
            </a:r>
            <a:r>
              <a:rPr lang="en-US" sz="2900" dirty="0" smtClean="0"/>
              <a:t>.” (</a:t>
            </a:r>
            <a:r>
              <a:rPr lang="en-US" sz="2900" i="1" dirty="0" smtClean="0"/>
              <a:t>The </a:t>
            </a:r>
            <a:r>
              <a:rPr lang="en-US" sz="2900" i="1" dirty="0" err="1" smtClean="0"/>
              <a:t>Tico</a:t>
            </a:r>
            <a:r>
              <a:rPr lang="en-US" sz="2900" i="1" dirty="0" smtClean="0"/>
              <a:t> Times</a:t>
            </a:r>
            <a:r>
              <a:rPr lang="en-US" sz="2900" dirty="0" smtClean="0"/>
              <a:t>, 25 Apr 2015)</a:t>
            </a:r>
          </a:p>
          <a:p>
            <a:pPr lvl="0"/>
            <a:endParaRPr lang="en-US" sz="1200" b="1" dirty="0" smtClean="0"/>
          </a:p>
          <a:p>
            <a:pPr lvl="0"/>
            <a:r>
              <a:rPr lang="en-US" b="1" dirty="0" smtClean="0"/>
              <a:t> </a:t>
            </a:r>
            <a:r>
              <a:rPr lang="en-US" b="1" dirty="0" smtClean="0"/>
              <a:t>“A winnowing tax base”</a:t>
            </a:r>
            <a:r>
              <a:rPr lang="en-US" dirty="0" smtClean="0"/>
              <a:t>. </a:t>
            </a:r>
            <a:endParaRPr lang="en-US" dirty="0" smtClean="0"/>
          </a:p>
          <a:p>
            <a:pPr lvl="0">
              <a:buNone/>
            </a:pPr>
            <a:endParaRPr lang="en-US" sz="1300" dirty="0" smtClean="0"/>
          </a:p>
          <a:p>
            <a:pPr lvl="1">
              <a:buNone/>
            </a:pPr>
            <a:r>
              <a:rPr lang="en-US" dirty="0" smtClean="0"/>
              <a:t>	</a:t>
            </a:r>
            <a:r>
              <a:rPr lang="en-US" sz="2900" dirty="0" smtClean="0"/>
              <a:t>“</a:t>
            </a:r>
            <a:r>
              <a:rPr lang="en-US" sz="2900" dirty="0" smtClean="0"/>
              <a:t>First quarter of 2015, Guatemala’s internal revenue service reported a $</a:t>
            </a:r>
            <a:r>
              <a:rPr lang="en-US" sz="2900" dirty="0" smtClean="0"/>
              <a:t>22.8 million </a:t>
            </a:r>
            <a:r>
              <a:rPr lang="en-US" sz="2900" dirty="0" smtClean="0"/>
              <a:t>shortfall. As a result, </a:t>
            </a:r>
            <a:r>
              <a:rPr lang="en-US" sz="2900" b="1" dirty="0" smtClean="0"/>
              <a:t>three of the country’s major hospitals ground to a halt this year after running out of food and medical supplies</a:t>
            </a:r>
            <a:r>
              <a:rPr lang="en-US" sz="2900" dirty="0" smtClean="0"/>
              <a:t>.” “A </a:t>
            </a:r>
            <a:r>
              <a:rPr lang="en-US" sz="2900" b="1" dirty="0" smtClean="0"/>
              <a:t>gasoline shortage prevented police agents from attending emergency calls”</a:t>
            </a:r>
            <a:r>
              <a:rPr lang="en-US" sz="2900" dirty="0" smtClean="0"/>
              <a:t>. “</a:t>
            </a:r>
            <a:r>
              <a:rPr lang="en-US" sz="2900" b="1" dirty="0" smtClean="0"/>
              <a:t>La Linea network was pocketing $260,000 a week while the country’s schools, hospitals, and police stations languished” </a:t>
            </a:r>
            <a:r>
              <a:rPr lang="en-US" sz="2900" i="1" dirty="0" smtClean="0"/>
              <a:t>FP.com</a:t>
            </a:r>
            <a:r>
              <a:rPr lang="en-US" sz="2900" dirty="0" smtClean="0"/>
              <a:t>, 26 Jun </a:t>
            </a:r>
            <a:r>
              <a:rPr lang="en-US" sz="2900" dirty="0" smtClean="0"/>
              <a:t>2015</a:t>
            </a:r>
            <a:endParaRPr lang="en-US" sz="2900" dirty="0"/>
          </a:p>
        </p:txBody>
      </p:sp>
      <p:sp>
        <p:nvSpPr>
          <p:cNvPr id="5" name="TextBox 4"/>
          <p:cNvSpPr txBox="1"/>
          <p:nvPr/>
        </p:nvSpPr>
        <p:spPr>
          <a:xfrm>
            <a:off x="685800" y="457200"/>
            <a:ext cx="7315200" cy="1077218"/>
          </a:xfrm>
          <a:prstGeom prst="rect">
            <a:avLst/>
          </a:prstGeom>
          <a:noFill/>
        </p:spPr>
        <p:txBody>
          <a:bodyPr wrap="square" rtlCol="0">
            <a:spAutoFit/>
          </a:bodyPr>
          <a:lstStyle/>
          <a:p>
            <a:pPr algn="ctr"/>
            <a:r>
              <a:rPr lang="en-US" sz="3200" b="1" dirty="0" smtClean="0"/>
              <a:t>Emerging Issues in Illicit Financial Flows: </a:t>
            </a:r>
            <a:br>
              <a:rPr lang="en-US" sz="3200" b="1" dirty="0" smtClean="0"/>
            </a:br>
            <a:r>
              <a:rPr lang="en-US" sz="3200" b="1" dirty="0" smtClean="0"/>
              <a:t>Trade-Based Money Laundering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81200"/>
            <a:ext cx="8229600" cy="4114799"/>
          </a:xfrm>
        </p:spPr>
        <p:txBody>
          <a:bodyPr>
            <a:normAutofit fontScale="62500" lnSpcReduction="20000"/>
          </a:bodyPr>
          <a:lstStyle/>
          <a:p>
            <a:pPr algn="ctr">
              <a:buNone/>
            </a:pPr>
            <a:r>
              <a:rPr lang="en-US" sz="4500" b="1" dirty="0" smtClean="0">
                <a:solidFill>
                  <a:prstClr val="black"/>
                </a:solidFill>
              </a:rPr>
              <a:t>Central America’s “Northern Triangle”</a:t>
            </a:r>
          </a:p>
          <a:p>
            <a:pPr algn="ctr">
              <a:buNone/>
            </a:pPr>
            <a:r>
              <a:rPr lang="en-US" sz="3800" b="1" dirty="0" smtClean="0">
                <a:solidFill>
                  <a:prstClr val="black"/>
                </a:solidFill>
              </a:rPr>
              <a:t>Honduras – Year 2011</a:t>
            </a:r>
          </a:p>
          <a:p>
            <a:pPr algn="ctr">
              <a:buNone/>
            </a:pPr>
            <a:endParaRPr lang="en-US" sz="1500" b="1" dirty="0">
              <a:solidFill>
                <a:prstClr val="black"/>
              </a:solidFill>
            </a:endParaRPr>
          </a:p>
          <a:p>
            <a:endParaRPr lang="en-US" sz="1200" b="1" dirty="0" smtClean="0"/>
          </a:p>
          <a:p>
            <a:pPr lvl="0"/>
            <a:r>
              <a:rPr lang="en-US" dirty="0" smtClean="0"/>
              <a:t>Minister of Finance </a:t>
            </a:r>
            <a:r>
              <a:rPr lang="en-US" dirty="0" err="1" smtClean="0"/>
              <a:t>Héctor</a:t>
            </a:r>
            <a:r>
              <a:rPr lang="en-US" dirty="0" smtClean="0"/>
              <a:t> </a:t>
            </a:r>
            <a:r>
              <a:rPr lang="en-US" dirty="0" err="1" smtClean="0"/>
              <a:t>Guillen</a:t>
            </a:r>
            <a:r>
              <a:rPr lang="en-US" dirty="0" smtClean="0"/>
              <a:t> and the head of the Executive Directorate for Revenue (DEI), Enrique </a:t>
            </a:r>
            <a:r>
              <a:rPr lang="en-US" dirty="0" err="1" smtClean="0"/>
              <a:t>Castellón</a:t>
            </a:r>
            <a:r>
              <a:rPr lang="en-US" dirty="0" smtClean="0"/>
              <a:t> confirmed that  </a:t>
            </a:r>
            <a:r>
              <a:rPr lang="en-US" b="1" dirty="0" smtClean="0"/>
              <a:t>“34 major companies in Honduras reported total sales revenues of </a:t>
            </a:r>
            <a:r>
              <a:rPr lang="en-US" b="1" dirty="0" err="1" smtClean="0"/>
              <a:t>Lps</a:t>
            </a:r>
            <a:r>
              <a:rPr lang="en-US" b="1" dirty="0" smtClean="0"/>
              <a:t> 18 billion (US$945 million) in 2011 but paid no taxes”</a:t>
            </a:r>
            <a:r>
              <a:rPr lang="en-US" b="1" dirty="0" smtClean="0"/>
              <a:t>.” </a:t>
            </a:r>
            <a:r>
              <a:rPr lang="en-US" sz="2500" dirty="0" smtClean="0"/>
              <a:t>(Honduras Weekly.com,  12 Jun 2012) </a:t>
            </a:r>
            <a:endParaRPr lang="en-US" sz="2500" dirty="0" smtClean="0"/>
          </a:p>
          <a:p>
            <a:pPr lvl="0"/>
            <a:endParaRPr lang="en-US" sz="1200" b="1" dirty="0" smtClean="0"/>
          </a:p>
          <a:p>
            <a:pPr lvl="1">
              <a:buNone/>
            </a:pPr>
            <a:r>
              <a:rPr lang="en-US" sz="2200" dirty="0" smtClean="0"/>
              <a:t>	 </a:t>
            </a:r>
            <a:r>
              <a:rPr lang="en-US" sz="2900" dirty="0" smtClean="0"/>
              <a:t>“ … the Honduran government  lost approximately </a:t>
            </a:r>
            <a:r>
              <a:rPr lang="en-US" sz="2900" dirty="0" err="1" smtClean="0"/>
              <a:t>Lps</a:t>
            </a:r>
            <a:r>
              <a:rPr lang="en-US" sz="2900" dirty="0" smtClean="0"/>
              <a:t> 250 million </a:t>
            </a:r>
            <a:r>
              <a:rPr lang="en-US" sz="2900" b="1" dirty="0" smtClean="0"/>
              <a:t>(US$13 million)</a:t>
            </a:r>
            <a:r>
              <a:rPr lang="en-US" sz="2900" dirty="0" smtClean="0"/>
              <a:t> [in 2011] because of these firms.”</a:t>
            </a:r>
          </a:p>
          <a:p>
            <a:pPr lvl="0"/>
            <a:endParaRPr lang="en-US" sz="1200" b="1" dirty="0" smtClean="0"/>
          </a:p>
          <a:p>
            <a:r>
              <a:rPr lang="en-US" dirty="0" smtClean="0"/>
              <a:t>“[</a:t>
            </a:r>
            <a:r>
              <a:rPr lang="en-US" dirty="0" smtClean="0"/>
              <a:t>Mr. </a:t>
            </a:r>
            <a:r>
              <a:rPr lang="en-US" dirty="0" err="1" smtClean="0"/>
              <a:t>Castellón</a:t>
            </a:r>
            <a:r>
              <a:rPr lang="en-US" dirty="0" smtClean="0"/>
              <a:t>] stated that the government has decided to </a:t>
            </a:r>
            <a:r>
              <a:rPr lang="en-US" b="1" dirty="0" smtClean="0"/>
              <a:t>put a ‘stop to the bleeding’</a:t>
            </a:r>
            <a:r>
              <a:rPr lang="en-US" dirty="0" smtClean="0"/>
              <a:t> because ‘this is unjust to the country and to the people who regularly pay their taxes</a:t>
            </a:r>
            <a:r>
              <a:rPr lang="en-US" dirty="0" smtClean="0"/>
              <a:t>”.</a:t>
            </a:r>
            <a:r>
              <a:rPr lang="en-US" sz="2400" dirty="0" smtClean="0"/>
              <a:t>  </a:t>
            </a:r>
            <a:r>
              <a:rPr lang="en-US" sz="2500" dirty="0" smtClean="0"/>
              <a:t>(</a:t>
            </a:r>
            <a:r>
              <a:rPr lang="en-US" sz="2500" dirty="0" smtClean="0"/>
              <a:t>Honduras Weekly.com,  12 Jun 2012) </a:t>
            </a:r>
            <a:endParaRPr lang="en-US" dirty="0"/>
          </a:p>
        </p:txBody>
      </p:sp>
      <p:sp>
        <p:nvSpPr>
          <p:cNvPr id="5" name="TextBox 4"/>
          <p:cNvSpPr txBox="1"/>
          <p:nvPr/>
        </p:nvSpPr>
        <p:spPr>
          <a:xfrm>
            <a:off x="914400" y="533400"/>
            <a:ext cx="7315200" cy="1077218"/>
          </a:xfrm>
          <a:prstGeom prst="rect">
            <a:avLst/>
          </a:prstGeom>
          <a:noFill/>
        </p:spPr>
        <p:txBody>
          <a:bodyPr wrap="square" rtlCol="0">
            <a:spAutoFit/>
          </a:bodyPr>
          <a:lstStyle/>
          <a:p>
            <a:pPr algn="ctr"/>
            <a:r>
              <a:rPr lang="en-US" sz="3200" b="1" dirty="0" smtClean="0"/>
              <a:t>Emerging Issues in Illicit Financial Flows: </a:t>
            </a:r>
            <a:br>
              <a:rPr lang="en-US" sz="3200" b="1" dirty="0" smtClean="0"/>
            </a:br>
            <a:r>
              <a:rPr lang="en-US" sz="3200" b="1" dirty="0" smtClean="0"/>
              <a:t>Trade-Based Money Laundering </a:t>
            </a:r>
            <a:endParaRPr lang="en-US" sz="3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295400"/>
          </a:xfrm>
        </p:spPr>
        <p:txBody>
          <a:bodyPr>
            <a:normAutofit/>
          </a:bodyPr>
          <a:lstStyle/>
          <a:p>
            <a:r>
              <a:rPr lang="en-US" sz="3200" b="1" dirty="0" smtClean="0"/>
              <a:t>Emerging </a:t>
            </a:r>
            <a:r>
              <a:rPr lang="en-US" sz="3200" b="1" dirty="0" smtClean="0"/>
              <a:t>Issues in Illicit Financial Flows: </a:t>
            </a:r>
            <a:br>
              <a:rPr lang="en-US" sz="3200" b="1" dirty="0" smtClean="0"/>
            </a:br>
            <a:r>
              <a:rPr lang="en-US" sz="3200" b="1" dirty="0" smtClean="0"/>
              <a:t>Trade-Based Money Laundering </a:t>
            </a:r>
            <a:endParaRPr lang="en-US" sz="3200" dirty="0"/>
          </a:p>
        </p:txBody>
      </p:sp>
      <p:sp>
        <p:nvSpPr>
          <p:cNvPr id="3" name="Content Placeholder 2"/>
          <p:cNvSpPr>
            <a:spLocks noGrp="1"/>
          </p:cNvSpPr>
          <p:nvPr>
            <p:ph idx="1"/>
          </p:nvPr>
        </p:nvSpPr>
        <p:spPr>
          <a:xfrm>
            <a:off x="457200" y="1371600"/>
            <a:ext cx="8229600" cy="4572000"/>
          </a:xfrm>
        </p:spPr>
        <p:txBody>
          <a:bodyPr>
            <a:normAutofit/>
          </a:bodyPr>
          <a:lstStyle/>
          <a:p>
            <a:r>
              <a:rPr lang="en-US" sz="1800" dirty="0" smtClean="0"/>
              <a:t>December 2009 –“</a:t>
            </a:r>
            <a:r>
              <a:rPr lang="en-US" sz="1800" b="1" dirty="0" smtClean="0"/>
              <a:t>Retired Honduran Gen Julian Aristides Gonzalez, “Honduras' </a:t>
            </a:r>
            <a:r>
              <a:rPr lang="en-US" sz="1800" b="1" dirty="0" smtClean="0"/>
              <a:t>Antidrug  Czar</a:t>
            </a:r>
            <a:r>
              <a:rPr lang="en-US" sz="1800" b="1" dirty="0" smtClean="0"/>
              <a:t>”, </a:t>
            </a:r>
            <a:r>
              <a:rPr lang="en-US" sz="1800" dirty="0" smtClean="0"/>
              <a:t>killed in Tegucigalpa </a:t>
            </a:r>
            <a:r>
              <a:rPr lang="en-US" sz="1800" dirty="0" smtClean="0"/>
              <a:t>when </a:t>
            </a:r>
            <a:r>
              <a:rPr lang="en-US" sz="1800" dirty="0" smtClean="0"/>
              <a:t>the two men drove up on a motorcycle and fired 11 bullets into </a:t>
            </a:r>
            <a:r>
              <a:rPr lang="en-US" sz="1800" b="1" dirty="0" smtClean="0"/>
              <a:t>Julian Aristides Gonzalez's</a:t>
            </a:r>
            <a:r>
              <a:rPr lang="en-US" sz="1800" dirty="0" smtClean="0"/>
              <a:t> </a:t>
            </a:r>
            <a:r>
              <a:rPr lang="en-US" sz="1800" dirty="0" smtClean="0"/>
              <a:t>body”  </a:t>
            </a:r>
            <a:r>
              <a:rPr lang="en-US" sz="2000" dirty="0" smtClean="0"/>
              <a:t>(</a:t>
            </a:r>
            <a:r>
              <a:rPr lang="en-US" sz="1600" i="1" dirty="0" smtClean="0"/>
              <a:t>Time.com</a:t>
            </a:r>
            <a:r>
              <a:rPr lang="en-US" sz="1600" dirty="0" smtClean="0"/>
              <a:t>, 17 Dec 2009</a:t>
            </a:r>
            <a:r>
              <a:rPr lang="en-US" sz="2000" dirty="0" smtClean="0"/>
              <a:t>)</a:t>
            </a:r>
          </a:p>
          <a:p>
            <a:endParaRPr lang="en-US" sz="2000" dirty="0" smtClean="0"/>
          </a:p>
          <a:p>
            <a:endParaRPr lang="en-US" sz="2000" dirty="0" smtClean="0"/>
          </a:p>
          <a:p>
            <a:endParaRPr lang="en-US" sz="2000" dirty="0" smtClean="0"/>
          </a:p>
          <a:p>
            <a:endParaRPr lang="en-US" sz="800" dirty="0" smtClean="0"/>
          </a:p>
          <a:p>
            <a:endParaRPr lang="en-US" sz="800" dirty="0" smtClean="0"/>
          </a:p>
          <a:p>
            <a:r>
              <a:rPr lang="en-US" sz="1800" dirty="0" smtClean="0"/>
              <a:t>April 2013 – </a:t>
            </a:r>
            <a:r>
              <a:rPr lang="en-US" sz="1800" b="1" dirty="0" smtClean="0"/>
              <a:t>Honduran </a:t>
            </a:r>
            <a:r>
              <a:rPr lang="en-US" sz="1800" b="1" dirty="0" smtClean="0"/>
              <a:t>Prosecutor </a:t>
            </a:r>
            <a:r>
              <a:rPr lang="en-US" sz="1800" b="1" dirty="0" err="1" smtClean="0"/>
              <a:t>Orlan</a:t>
            </a:r>
            <a:r>
              <a:rPr lang="en-US" sz="1800" b="1" dirty="0" smtClean="0"/>
              <a:t> </a:t>
            </a:r>
            <a:r>
              <a:rPr lang="en-US" sz="1800" b="1" dirty="0" err="1" smtClean="0"/>
              <a:t>Chávez</a:t>
            </a:r>
            <a:r>
              <a:rPr lang="en-US" sz="1800" b="1" dirty="0" smtClean="0"/>
              <a:t>,</a:t>
            </a:r>
            <a:r>
              <a:rPr lang="en-US" sz="1800" dirty="0" smtClean="0"/>
              <a:t> C</a:t>
            </a:r>
            <a:r>
              <a:rPr lang="en-US" sz="1800" dirty="0" smtClean="0"/>
              <a:t>hief of Anti-Money Laundering / Asset Forfeiture Unit of the Organized Crime Division of the Honduran Attorney General’s Office </a:t>
            </a:r>
            <a:r>
              <a:rPr lang="en-US" sz="1800" dirty="0" smtClean="0"/>
              <a:t>shot dead on </a:t>
            </a:r>
            <a:r>
              <a:rPr lang="en-US" sz="1800" dirty="0" smtClean="0"/>
              <a:t>Thursday </a:t>
            </a:r>
            <a:r>
              <a:rPr lang="en-US" sz="1800" dirty="0" smtClean="0"/>
              <a:t>night in </a:t>
            </a:r>
            <a:r>
              <a:rPr lang="en-US" sz="1800" dirty="0" smtClean="0"/>
              <a:t>Tegucigalpa, driving a pick-up truck when attacked.  (</a:t>
            </a:r>
            <a:r>
              <a:rPr lang="en-US" sz="1600" i="1" dirty="0" smtClean="0"/>
              <a:t>La Prensa.hn</a:t>
            </a:r>
            <a:r>
              <a:rPr lang="en-US" sz="1600" dirty="0" smtClean="0"/>
              <a:t>, 19 Apr 2013</a:t>
            </a:r>
            <a:r>
              <a:rPr lang="en-US" sz="1800" dirty="0" smtClean="0"/>
              <a:t>)</a:t>
            </a:r>
            <a:endParaRPr lang="en-US" sz="1800" dirty="0"/>
          </a:p>
        </p:txBody>
      </p:sp>
      <p:pic>
        <p:nvPicPr>
          <p:cNvPr id="1026" name="Picture 2" descr="Honduran investigators examine the car in which Gen Arisitides was shot"/>
          <p:cNvPicPr>
            <a:picLocks noChangeAspect="1" noChangeArrowheads="1"/>
          </p:cNvPicPr>
          <p:nvPr/>
        </p:nvPicPr>
        <p:blipFill>
          <a:blip r:embed="rId3" cstate="print"/>
          <a:srcRect/>
          <a:stretch>
            <a:fillRect/>
          </a:stretch>
        </p:blipFill>
        <p:spPr bwMode="auto">
          <a:xfrm>
            <a:off x="4648200" y="2438401"/>
            <a:ext cx="1371600" cy="1031735"/>
          </a:xfrm>
          <a:prstGeom prst="rect">
            <a:avLst/>
          </a:prstGeom>
          <a:noFill/>
        </p:spPr>
      </p:pic>
      <p:pic>
        <p:nvPicPr>
          <p:cNvPr id="1028" name="Picture 4" descr="Image result for &quot;General Julian Aristides Gonzalez&quot; + Photo"/>
          <p:cNvPicPr>
            <a:picLocks noChangeAspect="1" noChangeArrowheads="1"/>
          </p:cNvPicPr>
          <p:nvPr/>
        </p:nvPicPr>
        <p:blipFill>
          <a:blip r:embed="rId4" cstate="print"/>
          <a:srcRect/>
          <a:stretch>
            <a:fillRect/>
          </a:stretch>
        </p:blipFill>
        <p:spPr bwMode="auto">
          <a:xfrm>
            <a:off x="2286000" y="2438400"/>
            <a:ext cx="1752600" cy="1028829"/>
          </a:xfrm>
          <a:prstGeom prst="rect">
            <a:avLst/>
          </a:prstGeom>
          <a:noFill/>
        </p:spPr>
      </p:pic>
      <p:pic>
        <p:nvPicPr>
          <p:cNvPr id="7" name="Picture 6"/>
          <p:cNvPicPr/>
          <p:nvPr/>
        </p:nvPicPr>
        <p:blipFill>
          <a:blip r:embed="rId5" cstate="print"/>
          <a:srcRect l="27434" t="53916" r="43961" b="15746"/>
          <a:stretch>
            <a:fillRect/>
          </a:stretch>
        </p:blipFill>
        <p:spPr bwMode="auto">
          <a:xfrm>
            <a:off x="2819400" y="5029200"/>
            <a:ext cx="1066800" cy="762000"/>
          </a:xfrm>
          <a:prstGeom prst="rect">
            <a:avLst/>
          </a:prstGeom>
          <a:noFill/>
          <a:ln w="9525">
            <a:noFill/>
            <a:miter lim="800000"/>
            <a:headEnd/>
            <a:tailEnd/>
          </a:ln>
        </p:spPr>
      </p:pic>
      <p:pic>
        <p:nvPicPr>
          <p:cNvPr id="8" name="Picture 7" descr="Con una cinta amarilla permanece el carro en que se conducía el fiscal. ">
            <a:hlinkClick r:id="rId6" tgtFrame="&quot;_blank&quot;"/>
          </p:cNvPr>
          <p:cNvPicPr/>
          <p:nvPr/>
        </p:nvPicPr>
        <p:blipFill>
          <a:blip r:embed="rId7" cstate="print"/>
          <a:srcRect/>
          <a:stretch>
            <a:fillRect/>
          </a:stretch>
        </p:blipFill>
        <p:spPr bwMode="auto">
          <a:xfrm>
            <a:off x="4495801" y="5029201"/>
            <a:ext cx="1523999" cy="761999"/>
          </a:xfrm>
          <a:prstGeom prst="rect">
            <a:avLst/>
          </a:prstGeom>
          <a:noFill/>
          <a:ln w="9525">
            <a:noFill/>
            <a:miter lim="800000"/>
            <a:headEnd/>
            <a:tailEnd/>
          </a:ln>
        </p:spPr>
      </p:pic>
      <p:sp>
        <p:nvSpPr>
          <p:cNvPr id="9" name="TextBox 8"/>
          <p:cNvSpPr txBox="1"/>
          <p:nvPr/>
        </p:nvSpPr>
        <p:spPr>
          <a:xfrm>
            <a:off x="304800" y="6019800"/>
            <a:ext cx="8551828" cy="338554"/>
          </a:xfrm>
          <a:prstGeom prst="rect">
            <a:avLst/>
          </a:prstGeom>
          <a:solidFill>
            <a:srgbClr val="FFC000"/>
          </a:solidFill>
          <a:ln w="28575">
            <a:solidFill>
              <a:schemeClr val="tx1"/>
            </a:solidFill>
          </a:ln>
        </p:spPr>
        <p:txBody>
          <a:bodyPr wrap="none" rtlCol="0">
            <a:spAutoFit/>
          </a:bodyPr>
          <a:lstStyle/>
          <a:p>
            <a:r>
              <a:rPr lang="en-US" sz="1600" b="1" dirty="0" smtClean="0"/>
              <a:t>Reported that those responsible for the killings have yet to be identified, apprehended, prosecuted</a:t>
            </a:r>
            <a:endParaRPr lang="en-US" sz="16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631</TotalTime>
  <Words>673</Words>
  <Application>Microsoft Office PowerPoint</Application>
  <PresentationFormat>On-screen Show (4:3)</PresentationFormat>
  <Paragraphs>79</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Emerging Issues in Illicit Financial Flows:  Trade-Based Money Laundering </vt:lpstr>
      <vt:lpstr>Emerging Issues in Illicit Financial Flows:  Trade-Based Money Laundering </vt:lpstr>
      <vt:lpstr>-   The United States and other partner nations do a marvelous job at "training, organizing, equipping" the military services, and the security agencies (i.e. Police, Federal Level Criminal Investigators, Customs Officers, Prosecutors, and Personnel operating Correctional Facilities) of developing nations.    -   Following that, it should be (needs to be) the responsibility of the respective countries to fund the yearly budgets of their military services and security agencies.  Needed is an adequate tax base, from which the yearly budgets of these agencies can be funded.    </vt:lpstr>
      <vt:lpstr>Adequate tax base required, providing funding for:    -  Salaries enabling the recruitment of the best, the brightest, and most ethical personnel (emphasis on quality over quantity) and to retain them  -  Salaries allowing for personnel to adequately feed their families, to provide medicine / medical care when needed, to afford housing in safe / secure neighborhoods, and to be able to travel safely and securely to and from work  -  Protection should they (and perhaps their families) be threatened for doing their jobs and doing them well   -  Aggressive, all out investigation, apprehension, prosecution, and confinement of those identified as being  involved in threats, assaults, or killings of security agency personnel    </vt:lpstr>
      <vt:lpstr> Adequate tax base required, providing funding enabling the agencies to:     -  Maintain the facilities and equipment provided by the United States and other donor countries.    </vt:lpstr>
      <vt:lpstr> ???  Poor Countries, Unable to Afford  ???  </vt:lpstr>
      <vt:lpstr>Slide 7</vt:lpstr>
      <vt:lpstr>Slide 8</vt:lpstr>
      <vt:lpstr>Emerging Issues in Illicit Financial Flows:  Trade-Based Money Laundering </vt:lpstr>
      <vt:lpstr>Actioning Trade-Based Money Laundering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United States does a marvelous job at "training, organizing, equipping" the military services, and the security agencies (i.e. Police, Federal Level Criminal Investigators, Customs Officers, Prosecutors, and staffs running the Prisons).    Following that however, it should be (needs to be) the responsibility of the respective countries to fund the yearly budgets of their military agencies and security agencies.  Needed is an adequate tax base, from which to fund the yearly budgets of these agencies, - - to include funding that allows for the hiring of the best, the brightest, best educated, and most ethical personnel (quality over quantity), that allows them to feed their families, to provide medicine and medical care when required, to house them in safe neighborhoods, and very importantly, to provide protection when (not "if") they and their families are threatened when they do their jobs and do them well.    Also needed is funding to maintain the facilities and equipment provided by the United States.  The vehicles (automobiles,  4-wheel drive SUVs and trucks) provided to investigative agencies for example, do no good when they are sitting in fenced in areas, or up on blocks due to a lack of maintenance and/or spare parts.</dc:title>
  <dc:creator>Owner</dc:creator>
  <cp:lastModifiedBy>Owner</cp:lastModifiedBy>
  <cp:revision>58</cp:revision>
  <dcterms:created xsi:type="dcterms:W3CDTF">2015-09-17T19:51:26Z</dcterms:created>
  <dcterms:modified xsi:type="dcterms:W3CDTF">2015-09-18T16:44:23Z</dcterms:modified>
</cp:coreProperties>
</file>