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9" r:id="rId2"/>
    <p:sldId id="318" r:id="rId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 varScale="1">
        <p:scale>
          <a:sx n="87" d="100"/>
          <a:sy n="87" d="100"/>
        </p:scale>
        <p:origin x="5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76BAA-3C83-4C49-B9DE-842D7A0506D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AC379-94AB-4D4D-9763-DDF68C26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0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AAA4-42C9-4433-8238-5FF6DADB952F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BA0B-F99B-4951-98BC-AC95AFB0B2D4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6507-B50A-4F34-8F55-3293F9D6ADAB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84C9-EA0B-40B3-860B-8DE0927A9071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4EE-3FC8-46EF-ACD1-EEF4EDF883F5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3557-ADBE-4A3E-BE2F-86DC2168D825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DF2C-9A1A-46D0-B8BF-87A26AFD4CFC}" type="datetime1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0D39-2527-4CE2-BBD6-200984D910F7}" type="datetime1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A973-E84F-453E-BC29-359287C514DF}" type="datetime1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EB50-3F2E-4531-8710-AC9C52DD5013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4FA9-8531-4522-883C-B8991B2325D2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45FA-6CCB-42C5-93BA-301818431960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FD669-9002-4F01-9C2D-58203BC23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Statistical Errors in GDP &gt;</a:t>
            </a:r>
            <a:br>
              <a:rPr lang="en-US" sz="2800" dirty="0" smtClean="0"/>
            </a:br>
            <a:r>
              <a:rPr lang="en-US" sz="2800" dirty="0" smtClean="0"/>
              <a:t>Statistical Errors in Trade Statistics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4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are errors involving C, I, and G</a:t>
            </a:r>
          </a:p>
          <a:p>
            <a:r>
              <a:rPr lang="en-US" sz="2400" dirty="0" smtClean="0"/>
              <a:t>Yet, GDP and GDP growth estimates are most widely used </a:t>
            </a:r>
            <a:r>
              <a:rPr lang="en-US" sz="2400" smtClean="0"/>
              <a:t>economic indicators. </a:t>
            </a:r>
            <a:r>
              <a:rPr lang="en-US" sz="2400" dirty="0" smtClean="0"/>
              <a:t>So the argument that trade </a:t>
            </a:r>
            <a:r>
              <a:rPr lang="en-US" sz="2400" dirty="0" err="1" smtClean="0"/>
              <a:t>misinvoicing</a:t>
            </a:r>
            <a:r>
              <a:rPr lang="en-US" sz="2400" dirty="0" smtClean="0"/>
              <a:t> cannot be studied due to data issues </a:t>
            </a:r>
            <a:r>
              <a:rPr lang="en-US" sz="2400" b="1" dirty="0" smtClean="0"/>
              <a:t>holds no water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01666" y="2174557"/>
                <a:ext cx="454066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666" y="2174557"/>
                <a:ext cx="454066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>
          <a:xfrm rot="16200000">
            <a:off x="5996645" y="2110445"/>
            <a:ext cx="122509" cy="1295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057900" y="2878726"/>
            <a:ext cx="342900" cy="3978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57899" y="324135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Trade data comprise only one part of </a:t>
            </a:r>
            <a:r>
              <a:rPr lang="en-US" dirty="0" smtClean="0"/>
              <a:t>GDP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7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Statistical Errors in Trade Data in Relation</a:t>
            </a:r>
            <a:br>
              <a:rPr lang="en-US" sz="2800" dirty="0" smtClean="0"/>
            </a:br>
            <a:r>
              <a:rPr lang="en-US" sz="2800" dirty="0" smtClean="0"/>
              <a:t>to Trade </a:t>
            </a:r>
            <a:r>
              <a:rPr lang="en-US" sz="2800" dirty="0" err="1" smtClean="0"/>
              <a:t>Misinvoicing</a:t>
            </a:r>
            <a:r>
              <a:rPr lang="en-US" sz="2800" dirty="0" smtClean="0"/>
              <a:t>, 2003-2012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D669-9002-4F01-9C2D-58203BC23BD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231215"/>
              </p:ext>
            </p:extLst>
          </p:nvPr>
        </p:nvGraphicFramePr>
        <p:xfrm>
          <a:off x="863601" y="2303502"/>
          <a:ext cx="7416798" cy="5715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1406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</a:tblGrid>
              <a:tr h="19050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smtClean="0">
                          <a:effectLst/>
                          <a:latin typeface="+mj-lt"/>
                        </a:rPr>
                        <a:t>Statistical </a:t>
                      </a:r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Errors in Trade </a:t>
                      </a:r>
                      <a:r>
                        <a:rPr lang="en-US" sz="1050" b="1" u="none" strike="noStrike" dirty="0" smtClean="0">
                          <a:effectLst/>
                          <a:latin typeface="+mj-lt"/>
                        </a:rPr>
                        <a:t>Data</a:t>
                      </a:r>
                      <a:r>
                        <a:rPr lang="en-US" sz="1050" b="1" u="none" strike="noStrike" baseline="30000" dirty="0" smtClean="0">
                          <a:effectLst/>
                          <a:latin typeface="+mj-lt"/>
                        </a:rPr>
                        <a:t>1</a:t>
                      </a:r>
                      <a:endParaRPr lang="en-US" sz="105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Year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2005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2009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2010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2011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2012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Average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World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0.4%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0.0%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0.3%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0.8%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1.0%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0.8%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1.3%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0.8%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04900" y="4703802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1000" dirty="0"/>
              <a:t>Source: Balance of Payments Statistics, IMF.</a:t>
            </a:r>
          </a:p>
          <a:p>
            <a:pPr marL="228600" indent="-228600">
              <a:buAutoNum type="arabicPeriod"/>
            </a:pPr>
            <a:r>
              <a:rPr lang="en-US" sz="1000" dirty="0" smtClean="0">
                <a:latin typeface="+mj-lt"/>
              </a:rPr>
              <a:t>Source: Direction of </a:t>
            </a:r>
            <a:r>
              <a:rPr lang="en-US" sz="1000" dirty="0">
                <a:latin typeface="+mj-lt"/>
              </a:rPr>
              <a:t>Trade Statistics, IMF. Statistical errors and trade discrepancies are calculated as discrepancies in exports and imports vis-à-vis the world as percent of global goods </a:t>
            </a:r>
            <a:r>
              <a:rPr lang="en-US" sz="1000" dirty="0" smtClean="0">
                <a:latin typeface="+mj-lt"/>
              </a:rPr>
              <a:t>trade.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115633"/>
              </p:ext>
            </p:extLst>
          </p:nvPr>
        </p:nvGraphicFramePr>
        <p:xfrm>
          <a:off x="863601" y="3179802"/>
          <a:ext cx="7416798" cy="13335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1406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  <a:gridCol w="609339"/>
              </a:tblGrid>
              <a:tr h="19050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smtClean="0">
                          <a:effectLst/>
                          <a:latin typeface="+mj-lt"/>
                        </a:rPr>
                        <a:t>Trade Misinvoicing</a:t>
                      </a:r>
                      <a:r>
                        <a:rPr lang="en-US" sz="1050" b="1" u="none" strike="noStrike" baseline="30000" dirty="0" smtClean="0">
                          <a:effectLst/>
                          <a:latin typeface="+mj-lt"/>
                        </a:rPr>
                        <a:t>2</a:t>
                      </a:r>
                      <a:endParaRPr lang="en-US" sz="105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  <a:latin typeface="+mj-lt"/>
                        </a:rPr>
                        <a:t>Year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  <a:latin typeface="+mj-lt"/>
                        </a:rPr>
                        <a:t>2003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  <a:latin typeface="+mj-lt"/>
                        </a:rPr>
                        <a:t>2005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2008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  <a:latin typeface="+mj-lt"/>
                        </a:rPr>
                        <a:t>2009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  <a:latin typeface="+mj-lt"/>
                        </a:rPr>
                        <a:t>2010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  <a:latin typeface="+mj-lt"/>
                        </a:rPr>
                        <a:t>2011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>
                          <a:effectLst/>
                          <a:latin typeface="+mj-lt"/>
                        </a:rPr>
                        <a:t>2012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+mj-lt"/>
                        </a:rPr>
                        <a:t>Average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Ghana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4.1%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12.9%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11.9%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24.5%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24.6%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21.0%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42.5%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31.2%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36.6%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28.4%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23.8%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Nigeria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22.9%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10.2%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17.3%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3.3%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5.0%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6.2%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8.2%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9.5%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13.0%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13.0%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10.9%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China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14.1%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13.8%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11.6%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8.0%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6.3%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6.0%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5.4%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4.5%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3.7%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5.2%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7.9%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India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7.3%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12.9%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12.9%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2.8%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4.0%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15.5%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  <a:latin typeface="+mj-lt"/>
                        </a:rPr>
                        <a:t>4.7%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3.7%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5.9%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6.5%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7.6%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U.S.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2.2%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2.1%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2.6%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4.5%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4.6%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4.7%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5.4%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5.8%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5.4%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5.9%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j-lt"/>
                        </a:rPr>
                        <a:t>4.3%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16899"/>
      </p:ext>
    </p:extLst>
  </p:cSld>
  <p:clrMapOvr>
    <a:masterClrMapping/>
  </p:clrMapOvr>
</p:sld>
</file>

<file path=ppt/theme/theme1.xml><?xml version="1.0" encoding="utf-8"?>
<a:theme xmlns:a="http://schemas.openxmlformats.org/drawingml/2006/main" name="Brazil Report Powerpoint Draft">
  <a:themeElements>
    <a:clrScheme name="GFI Theme">
      <a:dk1>
        <a:sysClr val="windowText" lastClr="000000"/>
      </a:dk1>
      <a:lt1>
        <a:sysClr val="window" lastClr="FFFFFF"/>
      </a:lt1>
      <a:dk2>
        <a:srgbClr val="0D3C70"/>
      </a:dk2>
      <a:lt2>
        <a:srgbClr val="EEECE1"/>
      </a:lt2>
      <a:accent1>
        <a:srgbClr val="053C70"/>
      </a:accent1>
      <a:accent2>
        <a:srgbClr val="BA3736"/>
      </a:accent2>
      <a:accent3>
        <a:srgbClr val="358ACA"/>
      </a:accent3>
      <a:accent4>
        <a:srgbClr val="666666"/>
      </a:accent4>
      <a:accent5>
        <a:srgbClr val="FFB700"/>
      </a:accent5>
      <a:accent6>
        <a:srgbClr val="053C70"/>
      </a:accent6>
      <a:hlink>
        <a:srgbClr val="0252AA"/>
      </a:hlink>
      <a:folHlink>
        <a:srgbClr val="0252AA"/>
      </a:folHlink>
    </a:clrScheme>
    <a:fontScheme name="GFI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Brazil Report Powerpoint Draft.potx</Template>
  <TotalTime>13257</TotalTime>
  <Words>286</Words>
  <Application>Microsoft Office PowerPoint</Application>
  <PresentationFormat>On-screen Show (4:3)</PresentationFormat>
  <Paragraphs>108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Brazil Report Powerpoint Draft</vt:lpstr>
      <vt:lpstr>Statistical Errors in GDP &gt; Statistical Errors in Trade Statistics</vt:lpstr>
      <vt:lpstr>Statistical Errors in Trade Data in Relation to Trade Misinvoicing, 2003-2012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Clark Gascoigne</dc:creator>
  <cp:keywords>Powerpoint Template</cp:keywords>
  <cp:lastModifiedBy>Dev Kar</cp:lastModifiedBy>
  <cp:revision>163</cp:revision>
  <cp:lastPrinted>2014-12-13T00:34:45Z</cp:lastPrinted>
  <dcterms:created xsi:type="dcterms:W3CDTF">2014-08-08T14:43:54Z</dcterms:created>
  <dcterms:modified xsi:type="dcterms:W3CDTF">2015-09-18T17:25:58Z</dcterms:modified>
</cp:coreProperties>
</file>