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65" r:id="rId5"/>
    <p:sldId id="266" r:id="rId6"/>
    <p:sldId id="267" r:id="rId7"/>
    <p:sldId id="268" r:id="rId8"/>
    <p:sldId id="269" r:id="rId9"/>
    <p:sldId id="276"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09" autoAdjust="0"/>
  </p:normalViewPr>
  <p:slideViewPr>
    <p:cSldViewPr>
      <p:cViewPr varScale="1">
        <p:scale>
          <a:sx n="110" d="100"/>
          <a:sy n="110" d="100"/>
        </p:scale>
        <p:origin x="-120"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40CAD4-B974-4643-A9CC-375D1F043F0F}" type="datetimeFigureOut">
              <a:rPr lang="en-US" smtClean="0"/>
              <a:pPr/>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40CAD4-B974-4643-A9CC-375D1F043F0F}" type="datetimeFigureOut">
              <a:rPr lang="en-US" smtClean="0"/>
              <a:pPr/>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40CAD4-B974-4643-A9CC-375D1F043F0F}" type="datetimeFigureOut">
              <a:rPr lang="en-US" smtClean="0"/>
              <a:pPr/>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40CAD4-B974-4643-A9CC-375D1F043F0F}" type="datetimeFigureOut">
              <a:rPr lang="en-US" smtClean="0"/>
              <a:pPr/>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0CAD4-B974-4643-A9CC-375D1F043F0F}" type="datetimeFigureOut">
              <a:rPr lang="en-US" smtClean="0"/>
              <a:pPr/>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40CAD4-B974-4643-A9CC-375D1F043F0F}" type="datetimeFigureOut">
              <a:rPr lang="en-US" smtClean="0"/>
              <a:pPr/>
              <a:t>9/9/14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40CAD4-B974-4643-A9CC-375D1F043F0F}" type="datetimeFigureOut">
              <a:rPr lang="en-US" smtClean="0"/>
              <a:pPr/>
              <a:t>9/9/14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40CAD4-B974-4643-A9CC-375D1F043F0F}" type="datetimeFigureOut">
              <a:rPr lang="en-US" smtClean="0"/>
              <a:pPr/>
              <a:t>9/9/14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0CAD4-B974-4643-A9CC-375D1F043F0F}" type="datetimeFigureOut">
              <a:rPr lang="en-US" smtClean="0"/>
              <a:pPr/>
              <a:t>9/9/14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0CAD4-B974-4643-A9CC-375D1F043F0F}" type="datetimeFigureOut">
              <a:rPr lang="en-US" smtClean="0"/>
              <a:pPr/>
              <a:t>9/9/14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0CAD4-B974-4643-A9CC-375D1F043F0F}" type="datetimeFigureOut">
              <a:rPr lang="en-US" smtClean="0"/>
              <a:pPr/>
              <a:t>9/9/14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FD669-9002-4F01-9C2D-58203BC23B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0CAD4-B974-4643-A9CC-375D1F043F0F}" type="datetimeFigureOut">
              <a:rPr lang="en-US" smtClean="0"/>
              <a:pPr/>
              <a:t>9/9/14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FD669-9002-4F01-9C2D-58203BC23B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695450"/>
          </a:xfrm>
        </p:spPr>
        <p:txBody>
          <a:bodyPr>
            <a:normAutofit/>
          </a:bodyPr>
          <a:lstStyle/>
          <a:p>
            <a:r>
              <a:rPr lang="en-US" b="1" dirty="0">
                <a:solidFill>
                  <a:schemeClr val="accent1"/>
                </a:solidFill>
              </a:rPr>
              <a:t>Curtailing Illicit </a:t>
            </a:r>
            <a:r>
              <a:rPr lang="en-US" b="1" dirty="0" smtClean="0">
                <a:solidFill>
                  <a:schemeClr val="accent1"/>
                </a:solidFill>
              </a:rPr>
              <a:t>Flows</a:t>
            </a:r>
            <a:endParaRPr lang="en-US" b="1" dirty="0">
              <a:solidFill>
                <a:schemeClr val="accent1"/>
              </a:solidFill>
            </a:endParaRPr>
          </a:p>
        </p:txBody>
      </p:sp>
      <p:sp>
        <p:nvSpPr>
          <p:cNvPr id="3" name="Subtitle 2"/>
          <p:cNvSpPr>
            <a:spLocks noGrp="1"/>
          </p:cNvSpPr>
          <p:nvPr>
            <p:ph type="subTitle" idx="1"/>
          </p:nvPr>
        </p:nvSpPr>
        <p:spPr>
          <a:xfrm>
            <a:off x="1371600" y="2667000"/>
            <a:ext cx="6400800" cy="1752600"/>
          </a:xfrm>
        </p:spPr>
        <p:txBody>
          <a:bodyPr/>
          <a:lstStyle/>
          <a:p>
            <a:r>
              <a:rPr lang="en-US" b="1" dirty="0"/>
              <a:t>Global, Regional, and Domestic Policy Options</a:t>
            </a:r>
          </a:p>
        </p:txBody>
      </p:sp>
      <p:sp>
        <p:nvSpPr>
          <p:cNvPr id="4" name="TextBox 3"/>
          <p:cNvSpPr txBox="1"/>
          <p:nvPr/>
        </p:nvSpPr>
        <p:spPr>
          <a:xfrm>
            <a:off x="1905000" y="4286071"/>
            <a:ext cx="5334000" cy="1200329"/>
          </a:xfrm>
          <a:prstGeom prst="rect">
            <a:avLst/>
          </a:prstGeom>
          <a:noFill/>
        </p:spPr>
        <p:txBody>
          <a:bodyPr wrap="square" rtlCol="0">
            <a:spAutoFit/>
          </a:bodyPr>
          <a:lstStyle/>
          <a:p>
            <a:pPr algn="ctr"/>
            <a:r>
              <a:rPr lang="en-US" b="1" dirty="0" smtClean="0">
                <a:solidFill>
                  <a:schemeClr val="accent3"/>
                </a:solidFill>
              </a:rPr>
              <a:t>Raymond Baker</a:t>
            </a:r>
          </a:p>
          <a:p>
            <a:pPr algn="ctr"/>
            <a:r>
              <a:rPr lang="en-US" b="1" dirty="0" smtClean="0">
                <a:solidFill>
                  <a:schemeClr val="accent3"/>
                </a:solidFill>
              </a:rPr>
              <a:t>President, Global Financial Integrity</a:t>
            </a:r>
          </a:p>
          <a:p>
            <a:pPr algn="ctr"/>
            <a:endParaRPr lang="en-US" b="1" dirty="0">
              <a:solidFill>
                <a:schemeClr val="accent3"/>
              </a:solidFill>
            </a:endParaRPr>
          </a:p>
          <a:p>
            <a:pPr algn="ctr"/>
            <a:r>
              <a:rPr lang="en-US" b="1" dirty="0" smtClean="0">
                <a:solidFill>
                  <a:schemeClr val="accent3"/>
                </a:solidFill>
              </a:rPr>
              <a:t>September 9, 2014</a:t>
            </a:r>
            <a:endParaRPr lang="en-US" b="1" dirty="0">
              <a:solidFill>
                <a:schemeClr val="accent3"/>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03237"/>
            <a:ext cx="8229600" cy="1143000"/>
          </a:xfrm>
        </p:spPr>
        <p:txBody>
          <a:bodyPr/>
          <a:lstStyle/>
          <a:p>
            <a:r>
              <a:rPr lang="en-US" b="1" dirty="0" smtClean="0">
                <a:solidFill>
                  <a:srgbClr val="0D3C70"/>
                </a:solidFill>
              </a:rPr>
              <a:t>Contact Information</a:t>
            </a:r>
            <a:endParaRPr lang="en-US" b="1" dirty="0">
              <a:solidFill>
                <a:srgbClr val="0D3C70"/>
              </a:solidFill>
            </a:endParaRPr>
          </a:p>
        </p:txBody>
      </p:sp>
      <p:sp>
        <p:nvSpPr>
          <p:cNvPr id="5" name="Text Placeholder 4"/>
          <p:cNvSpPr>
            <a:spLocks noGrp="1"/>
          </p:cNvSpPr>
          <p:nvPr>
            <p:ph type="body" idx="1"/>
          </p:nvPr>
        </p:nvSpPr>
        <p:spPr>
          <a:xfrm>
            <a:off x="608012" y="1657350"/>
            <a:ext cx="4040188" cy="639762"/>
          </a:xfrm>
        </p:spPr>
        <p:txBody>
          <a:bodyPr>
            <a:normAutofit/>
          </a:bodyPr>
          <a:lstStyle/>
          <a:p>
            <a:r>
              <a:rPr lang="en-US" dirty="0" smtClean="0">
                <a:solidFill>
                  <a:schemeClr val="accent2"/>
                </a:solidFill>
              </a:rPr>
              <a:t>Today’s Speaker:</a:t>
            </a:r>
            <a:endParaRPr lang="en-US" dirty="0">
              <a:solidFill>
                <a:schemeClr val="accent2"/>
              </a:solidFill>
            </a:endParaRPr>
          </a:p>
        </p:txBody>
      </p:sp>
      <p:sp>
        <p:nvSpPr>
          <p:cNvPr id="3" name="Content Placeholder 2"/>
          <p:cNvSpPr>
            <a:spLocks noGrp="1"/>
          </p:cNvSpPr>
          <p:nvPr>
            <p:ph sz="half" idx="2"/>
          </p:nvPr>
        </p:nvSpPr>
        <p:spPr>
          <a:xfrm>
            <a:off x="608012" y="2297112"/>
            <a:ext cx="3963988" cy="3951288"/>
          </a:xfrm>
        </p:spPr>
        <p:txBody>
          <a:bodyPr>
            <a:normAutofit/>
          </a:bodyPr>
          <a:lstStyle/>
          <a:p>
            <a:pPr marL="0" indent="0">
              <a:buNone/>
            </a:pPr>
            <a:endParaRPr lang="en-US" dirty="0" smtClean="0">
              <a:solidFill>
                <a:srgbClr val="404040"/>
              </a:solidFill>
            </a:endParaRPr>
          </a:p>
          <a:p>
            <a:pPr marL="0" indent="0">
              <a:buNone/>
            </a:pPr>
            <a:r>
              <a:rPr lang="en-US" b="1" dirty="0" smtClean="0">
                <a:solidFill>
                  <a:srgbClr val="404040"/>
                </a:solidFill>
              </a:rPr>
              <a:t>Raymond Baker</a:t>
            </a:r>
            <a:br>
              <a:rPr lang="en-US" b="1" dirty="0" smtClean="0">
                <a:solidFill>
                  <a:srgbClr val="404040"/>
                </a:solidFill>
              </a:rPr>
            </a:br>
            <a:r>
              <a:rPr lang="en-US" dirty="0" smtClean="0">
                <a:solidFill>
                  <a:srgbClr val="404040"/>
                </a:solidFill>
              </a:rPr>
              <a:t>President</a:t>
            </a:r>
            <a:br>
              <a:rPr lang="en-US" dirty="0" smtClean="0">
                <a:solidFill>
                  <a:srgbClr val="404040"/>
                </a:solidFill>
              </a:rPr>
            </a:br>
            <a:r>
              <a:rPr lang="en-US" dirty="0" smtClean="0">
                <a:solidFill>
                  <a:srgbClr val="404040"/>
                </a:solidFill>
              </a:rPr>
              <a:t>Global Financial Integrity</a:t>
            </a:r>
            <a:br>
              <a:rPr lang="en-US" dirty="0" smtClean="0">
                <a:solidFill>
                  <a:srgbClr val="404040"/>
                </a:solidFill>
              </a:rPr>
            </a:br>
            <a:r>
              <a:rPr lang="en-US" dirty="0" smtClean="0">
                <a:solidFill>
                  <a:srgbClr val="404040"/>
                </a:solidFill>
              </a:rPr>
              <a:t>rbaker@gfintegrity.org</a:t>
            </a:r>
            <a:br>
              <a:rPr lang="en-US" dirty="0" smtClean="0">
                <a:solidFill>
                  <a:srgbClr val="404040"/>
                </a:solidFill>
              </a:rPr>
            </a:br>
            <a:r>
              <a:rPr lang="en-US" dirty="0" smtClean="0">
                <a:solidFill>
                  <a:srgbClr val="404040"/>
                </a:solidFill>
              </a:rPr>
              <a:t>+1 202 293 0740</a:t>
            </a:r>
          </a:p>
          <a:p>
            <a:pPr marL="0" indent="0">
              <a:buNone/>
            </a:pPr>
            <a:endParaRPr lang="en-US" sz="1800" dirty="0" smtClean="0">
              <a:solidFill>
                <a:srgbClr val="404040"/>
              </a:solidFill>
            </a:endParaRPr>
          </a:p>
        </p:txBody>
      </p:sp>
      <p:sp>
        <p:nvSpPr>
          <p:cNvPr id="6" name="Text Placeholder 5"/>
          <p:cNvSpPr>
            <a:spLocks noGrp="1"/>
          </p:cNvSpPr>
          <p:nvPr>
            <p:ph type="body" sz="quarter" idx="3"/>
          </p:nvPr>
        </p:nvSpPr>
        <p:spPr>
          <a:xfrm>
            <a:off x="4645025" y="1657350"/>
            <a:ext cx="4041775" cy="639762"/>
          </a:xfrm>
        </p:spPr>
        <p:txBody>
          <a:bodyPr/>
          <a:lstStyle/>
          <a:p>
            <a:r>
              <a:rPr lang="en-US" dirty="0" smtClean="0">
                <a:solidFill>
                  <a:srgbClr val="BA3736"/>
                </a:solidFill>
              </a:rPr>
              <a:t>Press Inquires:</a:t>
            </a:r>
            <a:endParaRPr lang="en-US" dirty="0">
              <a:solidFill>
                <a:srgbClr val="BA3736"/>
              </a:solidFill>
            </a:endParaRPr>
          </a:p>
        </p:txBody>
      </p:sp>
      <p:sp>
        <p:nvSpPr>
          <p:cNvPr id="7" name="Content Placeholder 6"/>
          <p:cNvSpPr>
            <a:spLocks noGrp="1"/>
          </p:cNvSpPr>
          <p:nvPr>
            <p:ph sz="quarter" idx="4"/>
          </p:nvPr>
        </p:nvSpPr>
        <p:spPr>
          <a:xfrm>
            <a:off x="4645025" y="2297112"/>
            <a:ext cx="4041775" cy="3951288"/>
          </a:xfrm>
        </p:spPr>
        <p:txBody>
          <a:bodyPr>
            <a:normAutofit/>
          </a:bodyPr>
          <a:lstStyle/>
          <a:p>
            <a:pPr>
              <a:buNone/>
            </a:pPr>
            <a:endParaRPr lang="en-US" sz="2000" dirty="0" smtClean="0">
              <a:solidFill>
                <a:srgbClr val="404040"/>
              </a:solidFill>
            </a:endParaRPr>
          </a:p>
          <a:p>
            <a:pPr>
              <a:buNone/>
            </a:pPr>
            <a:r>
              <a:rPr lang="en-US" sz="2000" dirty="0" smtClean="0">
                <a:solidFill>
                  <a:srgbClr val="404040"/>
                </a:solidFill>
              </a:rPr>
              <a:t>Direct all press inquiries to:</a:t>
            </a:r>
          </a:p>
          <a:p>
            <a:pPr>
              <a:buNone/>
            </a:pPr>
            <a:r>
              <a:rPr lang="en-US" sz="2000" dirty="0" smtClean="0">
                <a:solidFill>
                  <a:srgbClr val="404040"/>
                </a:solidFill>
              </a:rPr>
              <a:t> </a:t>
            </a:r>
          </a:p>
          <a:p>
            <a:pPr>
              <a:buNone/>
            </a:pPr>
            <a:r>
              <a:rPr lang="en-US" sz="2000" dirty="0" smtClean="0">
                <a:solidFill>
                  <a:srgbClr val="404040"/>
                </a:solidFill>
              </a:rPr>
              <a:t>Clark Gascoigne</a:t>
            </a:r>
          </a:p>
          <a:p>
            <a:pPr>
              <a:buNone/>
            </a:pPr>
            <a:r>
              <a:rPr lang="en-US" sz="2000" dirty="0" smtClean="0">
                <a:solidFill>
                  <a:srgbClr val="404040"/>
                </a:solidFill>
              </a:rPr>
              <a:t>Communications Director</a:t>
            </a:r>
          </a:p>
          <a:p>
            <a:pPr>
              <a:buNone/>
            </a:pPr>
            <a:r>
              <a:rPr lang="en-US" sz="2000" dirty="0" smtClean="0">
                <a:solidFill>
                  <a:srgbClr val="404040"/>
                </a:solidFill>
              </a:rPr>
              <a:t>Global Financial Integrity</a:t>
            </a:r>
          </a:p>
          <a:p>
            <a:pPr>
              <a:buNone/>
            </a:pPr>
            <a:r>
              <a:rPr lang="en-US" sz="2000" dirty="0" smtClean="0">
                <a:solidFill>
                  <a:srgbClr val="404040"/>
                </a:solidFill>
              </a:rPr>
              <a:t>cgascoigne@gfintegrity.org</a:t>
            </a:r>
          </a:p>
          <a:p>
            <a:pPr>
              <a:buNone/>
            </a:pPr>
            <a:r>
              <a:rPr lang="en-US" sz="2000" dirty="0" smtClean="0">
                <a:solidFill>
                  <a:srgbClr val="404040"/>
                </a:solidFill>
              </a:rPr>
              <a:t>+1 202 815 4029</a:t>
            </a:r>
            <a:endParaRPr lang="en-US" sz="2000" dirty="0">
              <a:solidFill>
                <a:srgbClr val="404040"/>
              </a:solidFill>
            </a:endParaRPr>
          </a:p>
        </p:txBody>
      </p:sp>
      <p:sp>
        <p:nvSpPr>
          <p:cNvPr id="8" name="TextBox 7"/>
          <p:cNvSpPr txBox="1"/>
          <p:nvPr/>
        </p:nvSpPr>
        <p:spPr>
          <a:xfrm>
            <a:off x="2400300" y="6096000"/>
            <a:ext cx="4343400" cy="369332"/>
          </a:xfrm>
          <a:prstGeom prst="rect">
            <a:avLst/>
          </a:prstGeom>
          <a:noFill/>
        </p:spPr>
        <p:txBody>
          <a:bodyPr wrap="square" rtlCol="0">
            <a:spAutoFit/>
          </a:bodyPr>
          <a:lstStyle/>
          <a:p>
            <a:pPr algn="ctr"/>
            <a:r>
              <a:rPr lang="en-US" b="1" dirty="0" smtClean="0">
                <a:solidFill>
                  <a:schemeClr val="tx2"/>
                </a:solidFill>
              </a:rPr>
              <a:t>www.gfintegrity.org</a:t>
            </a:r>
            <a:endParaRPr lang="en-US" b="1" dirty="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5475"/>
            <a:ext cx="8229600" cy="1143000"/>
          </a:xfrm>
        </p:spPr>
        <p:txBody>
          <a:bodyPr/>
          <a:lstStyle/>
          <a:p>
            <a:r>
              <a:rPr lang="en-US" b="1" dirty="0" smtClean="0">
                <a:solidFill>
                  <a:schemeClr val="tx2"/>
                </a:solidFill>
              </a:rPr>
              <a:t>Policy Themes</a:t>
            </a:r>
            <a:endParaRPr lang="en-US" b="1" dirty="0">
              <a:solidFill>
                <a:schemeClr val="tx2"/>
              </a:solidFill>
            </a:endParaRPr>
          </a:p>
        </p:txBody>
      </p:sp>
      <p:sp>
        <p:nvSpPr>
          <p:cNvPr id="3" name="Content Placeholder 2"/>
          <p:cNvSpPr>
            <a:spLocks noGrp="1"/>
          </p:cNvSpPr>
          <p:nvPr>
            <p:ph idx="1"/>
          </p:nvPr>
        </p:nvSpPr>
        <p:spPr>
          <a:xfrm>
            <a:off x="457200" y="1951037"/>
            <a:ext cx="8229600" cy="4525963"/>
          </a:xfrm>
        </p:spPr>
        <p:txBody>
          <a:bodyPr/>
          <a:lstStyle/>
          <a:p>
            <a:r>
              <a:rPr lang="en-US" dirty="0">
                <a:solidFill>
                  <a:schemeClr val="tx1">
                    <a:lumMod val="85000"/>
                    <a:lumOff val="15000"/>
                  </a:schemeClr>
                </a:solidFill>
              </a:rPr>
              <a:t>Greater transparency in domestic and international financial transactions, and</a:t>
            </a:r>
          </a:p>
          <a:p>
            <a:r>
              <a:rPr lang="en-US" dirty="0">
                <a:solidFill>
                  <a:schemeClr val="tx1">
                    <a:lumMod val="85000"/>
                    <a:lumOff val="15000"/>
                  </a:schemeClr>
                </a:solidFill>
              </a:rPr>
              <a:t>Greater cooperation between governments to shut down the channels through which illicit money flows.</a:t>
            </a:r>
          </a:p>
        </p:txBody>
      </p:sp>
    </p:spTree>
    <p:extLst>
      <p:ext uri="{BB962C8B-B14F-4D97-AF65-F5344CB8AC3E}">
        <p14:creationId xmlns:p14="http://schemas.microsoft.com/office/powerpoint/2010/main" val="197457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675"/>
            <a:ext cx="8229600" cy="1143000"/>
          </a:xfrm>
        </p:spPr>
        <p:txBody>
          <a:bodyPr/>
          <a:lstStyle/>
          <a:p>
            <a:r>
              <a:rPr lang="en-US" b="1" dirty="0" smtClean="0">
                <a:solidFill>
                  <a:schemeClr val="tx2"/>
                </a:solidFill>
              </a:rPr>
              <a:t>Recommendations Include</a:t>
            </a:r>
            <a:endParaRPr lang="en-US" b="1" dirty="0">
              <a:solidFill>
                <a:schemeClr val="tx2"/>
              </a:solidFill>
            </a:endParaRPr>
          </a:p>
        </p:txBody>
      </p:sp>
      <p:sp>
        <p:nvSpPr>
          <p:cNvPr id="3" name="Content Placeholder 2"/>
          <p:cNvSpPr>
            <a:spLocks noGrp="1"/>
          </p:cNvSpPr>
          <p:nvPr>
            <p:ph idx="1"/>
          </p:nvPr>
        </p:nvSpPr>
        <p:spPr>
          <a:xfrm>
            <a:off x="457200" y="2027237"/>
            <a:ext cx="8229600" cy="4525963"/>
          </a:xfrm>
        </p:spPr>
        <p:txBody>
          <a:bodyPr>
            <a:normAutofit/>
          </a:bodyPr>
          <a:lstStyle/>
          <a:p>
            <a:r>
              <a:rPr lang="en-US" dirty="0" smtClean="0"/>
              <a:t>Instituting </a:t>
            </a:r>
            <a:r>
              <a:rPr lang="en-US" dirty="0"/>
              <a:t>transparency of company ownership; </a:t>
            </a:r>
          </a:p>
          <a:p>
            <a:r>
              <a:rPr lang="en-US" dirty="0" smtClean="0"/>
              <a:t>Building capacity to </a:t>
            </a:r>
            <a:r>
              <a:rPr lang="en-US" dirty="0"/>
              <a:t>effectively </a:t>
            </a:r>
            <a:r>
              <a:rPr lang="en-US" dirty="0" smtClean="0"/>
              <a:t>implement </a:t>
            </a:r>
            <a:r>
              <a:rPr lang="en-US" dirty="0"/>
              <a:t>emerging tax information exchange </a:t>
            </a:r>
            <a:r>
              <a:rPr lang="en-US" dirty="0" smtClean="0"/>
              <a:t>arrangements; and</a:t>
            </a:r>
            <a:endParaRPr lang="en-US" dirty="0"/>
          </a:p>
          <a:p>
            <a:r>
              <a:rPr lang="en-US" dirty="0"/>
              <a:t>Taking stronger legal measures against trade </a:t>
            </a:r>
            <a:r>
              <a:rPr lang="en-US" dirty="0" err="1" smtClean="0"/>
              <a:t>misinvoicing</a:t>
            </a:r>
            <a:r>
              <a:rPr lang="en-US" dirty="0"/>
              <a:t>.</a:t>
            </a:r>
            <a:endParaRPr lang="en-US" dirty="0" smtClean="0"/>
          </a:p>
        </p:txBody>
      </p:sp>
    </p:spTree>
    <p:extLst>
      <p:ext uri="{BB962C8B-B14F-4D97-AF65-F5344CB8AC3E}">
        <p14:creationId xmlns:p14="http://schemas.microsoft.com/office/powerpoint/2010/main" val="220962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4200" b="1" dirty="0" smtClean="0">
                <a:solidFill>
                  <a:srgbClr val="0D3C70"/>
                </a:solidFill>
              </a:rPr>
              <a:t>Curtailing Trade Misinvoicing</a:t>
            </a:r>
            <a:endParaRPr lang="en-US" sz="4200" b="1" dirty="0">
              <a:solidFill>
                <a:srgbClr val="0D3C70"/>
              </a:solidFill>
            </a:endParaRPr>
          </a:p>
        </p:txBody>
      </p:sp>
      <p:sp>
        <p:nvSpPr>
          <p:cNvPr id="3" name="Content Placeholder 2"/>
          <p:cNvSpPr>
            <a:spLocks noGrp="1"/>
          </p:cNvSpPr>
          <p:nvPr>
            <p:ph idx="1"/>
          </p:nvPr>
        </p:nvSpPr>
        <p:spPr>
          <a:xfrm>
            <a:off x="838200" y="2179637"/>
            <a:ext cx="7848600" cy="4525963"/>
          </a:xfrm>
        </p:spPr>
        <p:txBody>
          <a:bodyPr/>
          <a:lstStyle/>
          <a:p>
            <a:r>
              <a:rPr lang="en-US" dirty="0" smtClean="0">
                <a:solidFill>
                  <a:schemeClr val="tx1">
                    <a:lumMod val="85000"/>
                    <a:lumOff val="15000"/>
                  </a:schemeClr>
                </a:solidFill>
              </a:rPr>
              <a:t>Legislation</a:t>
            </a:r>
          </a:p>
          <a:p>
            <a:r>
              <a:rPr lang="en-US" dirty="0" smtClean="0">
                <a:solidFill>
                  <a:schemeClr val="tx1">
                    <a:lumMod val="85000"/>
                    <a:lumOff val="15000"/>
                  </a:schemeClr>
                </a:solidFill>
              </a:rPr>
              <a:t>Declarative Statement</a:t>
            </a:r>
          </a:p>
          <a:p>
            <a:r>
              <a:rPr lang="en-US" dirty="0" smtClean="0">
                <a:solidFill>
                  <a:schemeClr val="tx1">
                    <a:lumMod val="85000"/>
                    <a:lumOff val="15000"/>
                  </a:schemeClr>
                </a:solidFill>
              </a:rPr>
              <a:t>Real-Time Access to Pricing Data</a:t>
            </a:r>
          </a:p>
          <a:p>
            <a:r>
              <a:rPr lang="en-US" dirty="0" smtClean="0">
                <a:solidFill>
                  <a:schemeClr val="tx1">
                    <a:lumMod val="85000"/>
                    <a:lumOff val="15000"/>
                  </a:schemeClr>
                </a:solidFill>
              </a:rPr>
              <a:t>Audit </a:t>
            </a:r>
            <a:r>
              <a:rPr lang="en-US" dirty="0" smtClean="0">
                <a:solidFill>
                  <a:schemeClr val="tx1">
                    <a:lumMod val="85000"/>
                    <a:lumOff val="15000"/>
                  </a:schemeClr>
                </a:solidFill>
              </a:rPr>
              <a:t>Verification</a:t>
            </a:r>
            <a:endParaRPr lang="en-US" dirty="0" smtClean="0">
              <a:solidFill>
                <a:schemeClr val="tx1">
                  <a:lumMod val="85000"/>
                  <a:lumOff val="15000"/>
                </a:schemeClr>
              </a:solidFill>
            </a:endParaRPr>
          </a:p>
        </p:txBody>
      </p:sp>
    </p:spTree>
    <p:extLst>
      <p:ext uri="{BB962C8B-B14F-4D97-AF65-F5344CB8AC3E}">
        <p14:creationId xmlns:p14="http://schemas.microsoft.com/office/powerpoint/2010/main" val="5983525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46781"/>
          </a:xfrm>
        </p:spPr>
        <p:txBody>
          <a:bodyPr/>
          <a:lstStyle/>
          <a:p>
            <a:r>
              <a:rPr lang="en-US" b="1" dirty="0" smtClean="0">
                <a:solidFill>
                  <a:srgbClr val="0D3C70"/>
                </a:solidFill>
              </a:rPr>
              <a:t>Legislation</a:t>
            </a:r>
            <a:endParaRPr lang="en-US" b="1" dirty="0">
              <a:solidFill>
                <a:srgbClr val="0D3C70"/>
              </a:solidFill>
            </a:endParaRPr>
          </a:p>
        </p:txBody>
      </p:sp>
      <p:sp>
        <p:nvSpPr>
          <p:cNvPr id="3" name="Content Placeholder 2"/>
          <p:cNvSpPr>
            <a:spLocks noGrp="1"/>
          </p:cNvSpPr>
          <p:nvPr>
            <p:ph idx="1"/>
          </p:nvPr>
        </p:nvSpPr>
        <p:spPr>
          <a:xfrm>
            <a:off x="457200" y="1858962"/>
            <a:ext cx="8229600" cy="4144963"/>
          </a:xfrm>
        </p:spPr>
        <p:txBody>
          <a:bodyPr/>
          <a:lstStyle/>
          <a:p>
            <a:pPr marL="0" indent="0">
              <a:buNone/>
            </a:pPr>
            <a:r>
              <a:rPr lang="en-US" dirty="0" smtClean="0">
                <a:solidFill>
                  <a:srgbClr val="262626"/>
                </a:solidFill>
              </a:rPr>
              <a:t>Adopt legislation making abusive trade misinvoicing, on any transaction with this country, wherever and however it is done, against the law.</a:t>
            </a:r>
            <a:endParaRPr lang="en-US" dirty="0">
              <a:solidFill>
                <a:srgbClr val="262626"/>
              </a:solidFill>
            </a:endParaRPr>
          </a:p>
        </p:txBody>
      </p:sp>
    </p:spTree>
    <p:extLst>
      <p:ext uri="{BB962C8B-B14F-4D97-AF65-F5344CB8AC3E}">
        <p14:creationId xmlns:p14="http://schemas.microsoft.com/office/powerpoint/2010/main" val="26310546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normAutofit/>
          </a:bodyPr>
          <a:lstStyle/>
          <a:p>
            <a:r>
              <a:rPr lang="en-US" b="1" dirty="0" smtClean="0">
                <a:solidFill>
                  <a:srgbClr val="0D3C70"/>
                </a:solidFill>
              </a:rPr>
              <a:t>Declarative Statement</a:t>
            </a:r>
            <a:endParaRPr lang="en-US" b="1" dirty="0">
              <a:solidFill>
                <a:srgbClr val="0D3C70"/>
              </a:solidFill>
            </a:endParaRPr>
          </a:p>
        </p:txBody>
      </p:sp>
      <p:sp>
        <p:nvSpPr>
          <p:cNvPr id="3" name="Content Placeholder 2"/>
          <p:cNvSpPr>
            <a:spLocks noGrp="1"/>
          </p:cNvSpPr>
          <p:nvPr>
            <p:ph idx="1"/>
          </p:nvPr>
        </p:nvSpPr>
        <p:spPr>
          <a:xfrm>
            <a:off x="457200" y="1874837"/>
            <a:ext cx="8229600" cy="4525963"/>
          </a:xfrm>
        </p:spPr>
        <p:txBody>
          <a:bodyPr>
            <a:normAutofit/>
          </a:bodyPr>
          <a:lstStyle/>
          <a:p>
            <a:pPr>
              <a:buNone/>
            </a:pPr>
            <a:r>
              <a:rPr lang="en-US" sz="2000" dirty="0" smtClean="0">
                <a:solidFill>
                  <a:srgbClr val="0D3C70"/>
                </a:solidFill>
              </a:rPr>
              <a:t>	</a:t>
            </a:r>
            <a:r>
              <a:rPr lang="en-US" sz="2000" dirty="0" smtClean="0">
                <a:solidFill>
                  <a:srgbClr val="262626"/>
                </a:solidFill>
              </a:rPr>
              <a:t>In relation to the importation or exportation of goods or in relation to the importation or exportation or utilization of services or intangibles, there has been no misstatement of price, quantity, quality, volume, or other substantive term of invoice </a:t>
            </a:r>
            <a:r>
              <a:rPr lang="en-US" sz="2000" dirty="0" err="1" smtClean="0">
                <a:solidFill>
                  <a:srgbClr val="262626"/>
                </a:solidFill>
              </a:rPr>
              <a:t>i</a:t>
            </a:r>
            <a:r>
              <a:rPr lang="en-US" sz="2000" dirty="0" smtClean="0">
                <a:solidFill>
                  <a:srgbClr val="262626"/>
                </a:solidFill>
              </a:rPr>
              <a:t>) for the purpose of manipulating customs duties, VAT taxes, income taxes, excise taxes, or any other form of revenues collected by or to be collected by the Government, or ii) for the purpose of evading or violating banking, capital, or foreign exchange controls or anti-money laundering statutes or terrorist financing prohibitions.</a:t>
            </a:r>
          </a:p>
          <a:p>
            <a:pPr>
              <a:buNone/>
            </a:pPr>
            <a:r>
              <a:rPr lang="en-US" sz="2000" dirty="0" smtClean="0">
                <a:solidFill>
                  <a:srgbClr val="262626"/>
                </a:solidFill>
              </a:rPr>
              <a:t>                                                                                            ___________________</a:t>
            </a:r>
          </a:p>
          <a:p>
            <a:pPr>
              <a:buNone/>
            </a:pPr>
            <a:r>
              <a:rPr lang="en-US" sz="2000" dirty="0" smtClean="0">
                <a:solidFill>
                  <a:srgbClr val="262626"/>
                </a:solidFill>
              </a:rPr>
              <a:t>                                                                                             </a:t>
            </a:r>
          </a:p>
          <a:p>
            <a:pPr>
              <a:buNone/>
            </a:pPr>
            <a:r>
              <a:rPr lang="en-US" sz="2000" dirty="0" smtClean="0">
                <a:solidFill>
                  <a:srgbClr val="262626"/>
                </a:solidFill>
              </a:rPr>
              <a:t>     Chief Executive Officer</a:t>
            </a:r>
            <a:endParaRPr lang="en-US" sz="2000" dirty="0">
              <a:solidFill>
                <a:srgbClr val="262626"/>
              </a:solidFill>
            </a:endParaRPr>
          </a:p>
        </p:txBody>
      </p:sp>
    </p:spTree>
    <p:extLst>
      <p:ext uri="{BB962C8B-B14F-4D97-AF65-F5344CB8AC3E}">
        <p14:creationId xmlns:p14="http://schemas.microsoft.com/office/powerpoint/2010/main" val="4528124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75"/>
            <a:ext cx="8229600" cy="1143000"/>
          </a:xfrm>
        </p:spPr>
        <p:txBody>
          <a:bodyPr>
            <a:normAutofit fontScale="90000"/>
          </a:bodyPr>
          <a:lstStyle/>
          <a:p>
            <a:r>
              <a:rPr lang="en-US" b="1" dirty="0" smtClean="0">
                <a:solidFill>
                  <a:srgbClr val="0D3C70"/>
                </a:solidFill>
              </a:rPr>
              <a:t>Real-Time Access to Pricing Data</a:t>
            </a:r>
            <a:endParaRPr lang="en-US" b="1" dirty="0">
              <a:solidFill>
                <a:srgbClr val="0D3C70"/>
              </a:solidFill>
            </a:endParaRPr>
          </a:p>
        </p:txBody>
      </p:sp>
      <p:sp>
        <p:nvSpPr>
          <p:cNvPr id="3" name="Content Placeholder 2"/>
          <p:cNvSpPr>
            <a:spLocks noGrp="1"/>
          </p:cNvSpPr>
          <p:nvPr>
            <p:ph idx="1"/>
          </p:nvPr>
        </p:nvSpPr>
        <p:spPr>
          <a:xfrm>
            <a:off x="457200" y="2484437"/>
            <a:ext cx="8229600" cy="4525963"/>
          </a:xfrm>
        </p:spPr>
        <p:txBody>
          <a:bodyPr/>
          <a:lstStyle/>
          <a:p>
            <a:pPr marL="0" indent="0">
              <a:buNone/>
            </a:pPr>
            <a:r>
              <a:rPr lang="en-US" dirty="0" smtClean="0">
                <a:solidFill>
                  <a:srgbClr val="262626"/>
                </a:solidFill>
              </a:rPr>
              <a:t>Access to U.S. and E.U. trade pricing data on 25,000 Harmonized System categories of trade goods.</a:t>
            </a:r>
            <a:endParaRPr lang="en-US" dirty="0">
              <a:solidFill>
                <a:srgbClr val="262626"/>
              </a:solidFill>
            </a:endParaRPr>
          </a:p>
        </p:txBody>
      </p:sp>
    </p:spTree>
    <p:extLst>
      <p:ext uri="{BB962C8B-B14F-4D97-AF65-F5344CB8AC3E}">
        <p14:creationId xmlns:p14="http://schemas.microsoft.com/office/powerpoint/2010/main" val="17777475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3075"/>
            <a:ext cx="8229600" cy="1143000"/>
          </a:xfrm>
        </p:spPr>
        <p:txBody>
          <a:bodyPr/>
          <a:lstStyle/>
          <a:p>
            <a:r>
              <a:rPr lang="en-US" b="1" dirty="0" smtClean="0">
                <a:solidFill>
                  <a:srgbClr val="0D3C70"/>
                </a:solidFill>
              </a:rPr>
              <a:t>Audit Verification</a:t>
            </a:r>
            <a:endParaRPr lang="en-US" b="1" dirty="0">
              <a:solidFill>
                <a:srgbClr val="0D3C70"/>
              </a:solidFill>
            </a:endParaRPr>
          </a:p>
        </p:txBody>
      </p:sp>
      <p:sp>
        <p:nvSpPr>
          <p:cNvPr id="3" name="Content Placeholder 2"/>
          <p:cNvSpPr>
            <a:spLocks noGrp="1"/>
          </p:cNvSpPr>
          <p:nvPr>
            <p:ph idx="1"/>
          </p:nvPr>
        </p:nvSpPr>
        <p:spPr>
          <a:xfrm>
            <a:off x="457200" y="1798637"/>
            <a:ext cx="8229600" cy="4525963"/>
          </a:xfrm>
        </p:spPr>
        <p:txBody>
          <a:bodyPr/>
          <a:lstStyle/>
          <a:p>
            <a:pPr marL="0" indent="0">
              <a:buNone/>
            </a:pPr>
            <a:r>
              <a:rPr lang="en-US" dirty="0" smtClean="0">
                <a:solidFill>
                  <a:srgbClr val="262626"/>
                </a:solidFill>
              </a:rPr>
              <a:t>Auditors required to sign a statement on audited accounts confirming that upon their examination and to the best of their ability to determine the Chief Executive Officer’s Declarative Statement </a:t>
            </a:r>
            <a:r>
              <a:rPr lang="en-US" dirty="0" err="1" smtClean="0">
                <a:solidFill>
                  <a:srgbClr val="262626"/>
                </a:solidFill>
              </a:rPr>
              <a:t>i</a:t>
            </a:r>
            <a:r>
              <a:rPr lang="en-US" dirty="0" smtClean="0">
                <a:solidFill>
                  <a:srgbClr val="262626"/>
                </a:solidFill>
              </a:rPr>
              <a:t>) has been fully complied with, or ii) has been or may have been violated in the following specified incidents [list].</a:t>
            </a:r>
            <a:endParaRPr lang="en-US" dirty="0">
              <a:solidFill>
                <a:srgbClr val="262626"/>
              </a:solidFill>
            </a:endParaRPr>
          </a:p>
        </p:txBody>
      </p:sp>
    </p:spTree>
    <p:extLst>
      <p:ext uri="{BB962C8B-B14F-4D97-AF65-F5344CB8AC3E}">
        <p14:creationId xmlns:p14="http://schemas.microsoft.com/office/powerpoint/2010/main" val="31439552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Political Will</a:t>
            </a:r>
            <a:endParaRPr lang="en-US" b="1" dirty="0">
              <a:solidFill>
                <a:schemeClr val="tx2"/>
              </a:solidFill>
            </a:endParaRPr>
          </a:p>
        </p:txBody>
      </p:sp>
      <p:sp>
        <p:nvSpPr>
          <p:cNvPr id="3" name="Content Placeholder 2"/>
          <p:cNvSpPr>
            <a:spLocks noGrp="1"/>
          </p:cNvSpPr>
          <p:nvPr>
            <p:ph idx="1"/>
          </p:nvPr>
        </p:nvSpPr>
        <p:spPr/>
        <p:txBody>
          <a:bodyPr/>
          <a:lstStyle/>
          <a:p>
            <a:r>
              <a:rPr lang="en-US" dirty="0" smtClean="0"/>
              <a:t>Political Will</a:t>
            </a:r>
          </a:p>
          <a:p>
            <a:r>
              <a:rPr lang="en-US" dirty="0" smtClean="0"/>
              <a:t>Political Will</a:t>
            </a:r>
          </a:p>
          <a:p>
            <a:r>
              <a:rPr lang="en-US" dirty="0" smtClean="0"/>
              <a:t>Political Will</a:t>
            </a:r>
            <a:endParaRPr lang="en-US" dirty="0"/>
          </a:p>
        </p:txBody>
      </p:sp>
    </p:spTree>
    <p:extLst>
      <p:ext uri="{BB962C8B-B14F-4D97-AF65-F5344CB8AC3E}">
        <p14:creationId xmlns:p14="http://schemas.microsoft.com/office/powerpoint/2010/main" val="870789132"/>
      </p:ext>
    </p:extLst>
  </p:cSld>
  <p:clrMapOvr>
    <a:masterClrMapping/>
  </p:clrMapOvr>
</p:sld>
</file>

<file path=ppt/theme/theme1.xml><?xml version="1.0" encoding="utf-8"?>
<a:theme xmlns:a="http://schemas.openxmlformats.org/drawingml/2006/main" name="Brazil Report Powerpoint Draft">
  <a:themeElements>
    <a:clrScheme name="GFI Theme">
      <a:dk1>
        <a:sysClr val="windowText" lastClr="000000"/>
      </a:dk1>
      <a:lt1>
        <a:sysClr val="window" lastClr="FFFFFF"/>
      </a:lt1>
      <a:dk2>
        <a:srgbClr val="0D3C70"/>
      </a:dk2>
      <a:lt2>
        <a:srgbClr val="EEECE1"/>
      </a:lt2>
      <a:accent1>
        <a:srgbClr val="053C70"/>
      </a:accent1>
      <a:accent2>
        <a:srgbClr val="BA3736"/>
      </a:accent2>
      <a:accent3>
        <a:srgbClr val="358ACA"/>
      </a:accent3>
      <a:accent4>
        <a:srgbClr val="666666"/>
      </a:accent4>
      <a:accent5>
        <a:srgbClr val="FFB700"/>
      </a:accent5>
      <a:accent6>
        <a:srgbClr val="053C70"/>
      </a:accent6>
      <a:hlink>
        <a:srgbClr val="0252AA"/>
      </a:hlink>
      <a:folHlink>
        <a:srgbClr val="0252AA"/>
      </a:folHlink>
    </a:clrScheme>
    <a:fontScheme name="GFI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Brazil Report Powerpoint Draft.potx</Template>
  <TotalTime>222</TotalTime>
  <Words>245</Words>
  <Application>Microsoft Macintosh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Brazil Report Powerpoint Draft</vt:lpstr>
      <vt:lpstr>Curtailing Illicit Flows</vt:lpstr>
      <vt:lpstr>Policy Themes</vt:lpstr>
      <vt:lpstr>Recommendations Include</vt:lpstr>
      <vt:lpstr>Curtailing Trade Misinvoicing</vt:lpstr>
      <vt:lpstr>Legislation</vt:lpstr>
      <vt:lpstr>Declarative Statement</vt:lpstr>
      <vt:lpstr>Real-Time Access to Pricing Data</vt:lpstr>
      <vt:lpstr>Audit Verification</vt:lpstr>
      <vt:lpstr>Political Will</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 Gascoigne</dc:creator>
  <cp:keywords>Powerpoint Template</cp:keywords>
  <cp:lastModifiedBy>Clark Gascoigne</cp:lastModifiedBy>
  <cp:revision>23</cp:revision>
  <dcterms:created xsi:type="dcterms:W3CDTF">2014-08-08T14:43:54Z</dcterms:created>
  <dcterms:modified xsi:type="dcterms:W3CDTF">2014-09-09T18:36:02Z</dcterms:modified>
</cp:coreProperties>
</file>